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23"/>
  </p:notesMasterIdLst>
  <p:handoutMasterIdLst>
    <p:handoutMasterId r:id="rId24"/>
  </p:handoutMasterIdLst>
  <p:sldIdLst>
    <p:sldId id="305" r:id="rId2"/>
    <p:sldId id="319" r:id="rId3"/>
    <p:sldId id="395" r:id="rId4"/>
    <p:sldId id="403" r:id="rId5"/>
    <p:sldId id="405" r:id="rId6"/>
    <p:sldId id="411" r:id="rId7"/>
    <p:sldId id="412" r:id="rId8"/>
    <p:sldId id="393" r:id="rId9"/>
    <p:sldId id="396" r:id="rId10"/>
    <p:sldId id="391" r:id="rId11"/>
    <p:sldId id="397" r:id="rId12"/>
    <p:sldId id="398" r:id="rId13"/>
    <p:sldId id="399" r:id="rId14"/>
    <p:sldId id="400" r:id="rId15"/>
    <p:sldId id="401" r:id="rId16"/>
    <p:sldId id="402" r:id="rId17"/>
    <p:sldId id="406" r:id="rId18"/>
    <p:sldId id="407" r:id="rId19"/>
    <p:sldId id="392" r:id="rId20"/>
    <p:sldId id="408" r:id="rId21"/>
    <p:sldId id="409" r:id="rId22"/>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0" userDrawn="1">
          <p15:clr>
            <a:srgbClr val="A4A3A4"/>
          </p15:clr>
        </p15:guide>
        <p15:guide id="2" orient="horz" pos="2887" userDrawn="1">
          <p15:clr>
            <a:srgbClr val="A4A3A4"/>
          </p15:clr>
        </p15:guide>
        <p15:guide id="3" pos="5209" userDrawn="1">
          <p15:clr>
            <a:srgbClr val="A4A3A4"/>
          </p15:clr>
        </p15:guide>
        <p15:guide id="4" pos="3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8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969" autoAdjust="0"/>
  </p:normalViewPr>
  <p:slideViewPr>
    <p:cSldViewPr snapToGrid="0" showGuides="1">
      <p:cViewPr varScale="1">
        <p:scale>
          <a:sx n="125" d="100"/>
          <a:sy n="125" d="100"/>
        </p:scale>
        <p:origin x="1176" y="108"/>
      </p:cViewPr>
      <p:guideLst>
        <p:guide orient="horz" pos="830"/>
        <p:guide orient="horz" pos="2887"/>
        <p:guide pos="5209"/>
        <p:guide pos="340"/>
      </p:guideLst>
    </p:cSldViewPr>
  </p:slideViewPr>
  <p:notesTextViewPr>
    <p:cViewPr>
      <p:scale>
        <a:sx n="1" d="1"/>
        <a:sy n="1" d="1"/>
      </p:scale>
      <p:origin x="0" y="0"/>
    </p:cViewPr>
  </p:notesTextViewPr>
  <p:notesViewPr>
    <p:cSldViewPr snapToGrid="0" showGuides="1">
      <p:cViewPr varScale="1">
        <p:scale>
          <a:sx n="109" d="100"/>
          <a:sy n="109" d="100"/>
        </p:scale>
        <p:origin x="-3932" y="-6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6"/>
                </a:solidFill>
                <a:latin typeface="+mn-lt"/>
                <a:ea typeface="+mn-ea"/>
                <a:cs typeface="+mn-cs"/>
              </a:defRPr>
            </a:pPr>
            <a:r>
              <a:rPr lang="en-US" sz="2000" dirty="0" err="1">
                <a:solidFill>
                  <a:schemeClr val="accent6"/>
                </a:solidFill>
                <a:latin typeface="+mj-lt"/>
              </a:rPr>
              <a:t>Fahrten</a:t>
            </a:r>
            <a:r>
              <a:rPr lang="en-US" sz="2000" dirty="0">
                <a:solidFill>
                  <a:schemeClr val="accent6"/>
                </a:solidFill>
                <a:latin typeface="+mj-lt"/>
              </a:rPr>
              <a:t> /</a:t>
            </a:r>
            <a:r>
              <a:rPr lang="en-US" sz="2000" dirty="0" err="1">
                <a:solidFill>
                  <a:schemeClr val="accent6"/>
                </a:solidFill>
                <a:latin typeface="+mj-lt"/>
              </a:rPr>
              <a:t>Umsatz</a:t>
            </a:r>
            <a:endParaRPr lang="en-US" sz="2000" dirty="0">
              <a:solidFill>
                <a:schemeClr val="accent6"/>
              </a:solidFill>
              <a:latin typeface="+mj-lt"/>
            </a:endParaRPr>
          </a:p>
        </c:rich>
      </c:tx>
      <c:layout>
        <c:manualLayout>
          <c:xMode val="edge"/>
          <c:yMode val="edge"/>
          <c:x val="0.34430200131233596"/>
          <c:y val="9.965791383704769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6"/>
              </a:solidFill>
              <a:latin typeface="+mn-lt"/>
              <a:ea typeface="+mn-ea"/>
              <a:cs typeface="+mn-cs"/>
            </a:defRPr>
          </a:pPr>
          <a:endParaRPr lang="de-DE"/>
        </a:p>
      </c:txPr>
    </c:title>
    <c:autoTitleDeleted val="0"/>
    <c:plotArea>
      <c:layout>
        <c:manualLayout>
          <c:layoutTarget val="inner"/>
          <c:xMode val="edge"/>
          <c:yMode val="edge"/>
          <c:x val="0.16417027559055117"/>
          <c:y val="8.7160938036267885E-2"/>
          <c:w val="0.8358297244094488"/>
          <c:h val="0.75464437292643083"/>
        </c:manualLayout>
      </c:layout>
      <c:barChart>
        <c:barDir val="col"/>
        <c:grouping val="clustered"/>
        <c:varyColors val="0"/>
        <c:ser>
          <c:idx val="0"/>
          <c:order val="0"/>
          <c:tx>
            <c:strRef>
              <c:f>Tabelle1!$B$1</c:f>
              <c:strCache>
                <c:ptCount val="1"/>
                <c:pt idx="0">
                  <c:v>Fahrten</c:v>
                </c:pt>
              </c:strCache>
            </c:strRef>
          </c:tx>
          <c:spPr>
            <a:solidFill>
              <a:srgbClr val="FF0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4C2-4860-8EED-8E69956B735E}"/>
              </c:ext>
            </c:extLst>
          </c:dPt>
          <c:dPt>
            <c:idx val="1"/>
            <c:invertIfNegative val="0"/>
            <c:bubble3D val="0"/>
            <c:spPr>
              <a:solidFill>
                <a:srgbClr val="FF0000"/>
              </a:solidFill>
              <a:ln>
                <a:noFill/>
              </a:ln>
              <a:effectLst/>
            </c:spPr>
            <c:extLst>
              <c:ext xmlns:c16="http://schemas.microsoft.com/office/drawing/2014/chart" uri="{C3380CC4-5D6E-409C-BE32-E72D297353CC}">
                <c16:uniqueId val="{00000003-F4C2-4860-8EED-8E69956B735E}"/>
              </c:ext>
            </c:extLst>
          </c:dPt>
          <c:dPt>
            <c:idx val="2"/>
            <c:invertIfNegative val="0"/>
            <c:bubble3D val="0"/>
            <c:spPr>
              <a:solidFill>
                <a:srgbClr val="FF0000"/>
              </a:solidFill>
              <a:ln>
                <a:noFill/>
              </a:ln>
              <a:effectLst/>
            </c:spPr>
            <c:extLst>
              <c:ext xmlns:c16="http://schemas.microsoft.com/office/drawing/2014/chart" uri="{C3380CC4-5D6E-409C-BE32-E72D297353CC}">
                <c16:uniqueId val="{00000005-F4C2-4860-8EED-8E69956B735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Sommer 2015</c:v>
                </c:pt>
                <c:pt idx="1">
                  <c:v>Sommer 2019</c:v>
                </c:pt>
              </c:strCache>
            </c:strRef>
          </c:cat>
          <c:val>
            <c:numRef>
              <c:f>Tabelle1!$B$2:$B$3</c:f>
              <c:numCache>
                <c:formatCode>#,##0</c:formatCode>
                <c:ptCount val="2"/>
                <c:pt idx="0">
                  <c:v>118516</c:v>
                </c:pt>
                <c:pt idx="1">
                  <c:v>216484</c:v>
                </c:pt>
              </c:numCache>
            </c:numRef>
          </c:val>
          <c:extLst>
            <c:ext xmlns:c16="http://schemas.microsoft.com/office/drawing/2014/chart" uri="{C3380CC4-5D6E-409C-BE32-E72D297353CC}">
              <c16:uniqueId val="{00000006-F4C2-4860-8EED-8E69956B735E}"/>
            </c:ext>
          </c:extLst>
        </c:ser>
        <c:ser>
          <c:idx val="1"/>
          <c:order val="1"/>
          <c:tx>
            <c:strRef>
              <c:f>Tabelle1!$C$1</c:f>
              <c:strCache>
                <c:ptCount val="1"/>
                <c:pt idx="0">
                  <c:v>Umsatz Hemrestaurant</c:v>
                </c:pt>
              </c:strCache>
            </c:strRef>
          </c:tx>
          <c:spPr>
            <a:solidFill>
              <a:schemeClr val="accent2"/>
            </a:solidFill>
            <a:ln>
              <a:noFill/>
            </a:ln>
            <a:effectLst/>
          </c:spPr>
          <c:invertIfNegative val="0"/>
          <c:dLbls>
            <c:numFmt formatCode="#,##0\ &quot;€&quot;"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Sommer 2015</c:v>
                </c:pt>
                <c:pt idx="1">
                  <c:v>Sommer 2019</c:v>
                </c:pt>
              </c:strCache>
            </c:strRef>
          </c:cat>
          <c:val>
            <c:numRef>
              <c:f>Tabelle1!$C$2:$C$3</c:f>
              <c:numCache>
                <c:formatCode>General</c:formatCode>
                <c:ptCount val="2"/>
                <c:pt idx="0">
                  <c:v>150000</c:v>
                </c:pt>
                <c:pt idx="1">
                  <c:v>450000</c:v>
                </c:pt>
              </c:numCache>
            </c:numRef>
          </c:val>
          <c:extLst>
            <c:ext xmlns:c16="http://schemas.microsoft.com/office/drawing/2014/chart" uri="{C3380CC4-5D6E-409C-BE32-E72D297353CC}">
              <c16:uniqueId val="{00000006-5D8E-49B8-A45A-C4F5689EDCA1}"/>
            </c:ext>
          </c:extLst>
        </c:ser>
        <c:dLbls>
          <c:showLegendKey val="0"/>
          <c:showVal val="0"/>
          <c:showCatName val="0"/>
          <c:showSerName val="0"/>
          <c:showPercent val="0"/>
          <c:showBubbleSize val="0"/>
        </c:dLbls>
        <c:gapWidth val="219"/>
        <c:overlap val="-27"/>
        <c:axId val="761501120"/>
        <c:axId val="761501904"/>
      </c:barChart>
      <c:catAx>
        <c:axId val="76150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61501904"/>
        <c:crosses val="autoZero"/>
        <c:auto val="1"/>
        <c:lblAlgn val="ctr"/>
        <c:lblOffset val="100"/>
        <c:noMultiLvlLbl val="0"/>
      </c:catAx>
      <c:valAx>
        <c:axId val="761501904"/>
        <c:scaling>
          <c:orientation val="minMax"/>
        </c:scaling>
        <c:delete val="0"/>
        <c:axPos val="l"/>
        <c:majorGridlines>
          <c:spPr>
            <a:ln w="9525" cap="flat" cmpd="sng" algn="ctr">
              <a:solidFill>
                <a:schemeClr val="tx2"/>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61501120"/>
        <c:crosses val="autoZero"/>
        <c:crossBetween val="between"/>
      </c:valAx>
      <c:spPr>
        <a:noFill/>
        <a:ln>
          <a:solidFill>
            <a:schemeClr val="dk1">
              <a:shade val="50000"/>
            </a:schemeClr>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8B5D56B-467E-46EB-835F-0286FFA03551}" type="datetimeFigureOut">
              <a:rPr lang="de-DE" smtClean="0"/>
              <a:t>28.11.2019</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7342830-40C5-49BB-A32D-D53BB61BEE00}" type="slidenum">
              <a:rPr lang="de-DE" smtClean="0"/>
              <a:t>‹Nr.›</a:t>
            </a:fld>
            <a:endParaRPr lang="de-DE"/>
          </a:p>
        </p:txBody>
      </p:sp>
    </p:spTree>
    <p:extLst>
      <p:ext uri="{BB962C8B-B14F-4D97-AF65-F5344CB8AC3E}">
        <p14:creationId xmlns:p14="http://schemas.microsoft.com/office/powerpoint/2010/main" val="748245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10F1E3-7FD0-44D9-989E-D8321510CADD}" type="datetimeFigureOut">
              <a:rPr lang="de-DE" smtClean="0"/>
              <a:t>28.11.2019</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C1EC950-E47D-475E-B3E6-62B9EC4C8D05}" type="slidenum">
              <a:rPr lang="de-DE" smtClean="0"/>
              <a:t>‹Nr.›</a:t>
            </a:fld>
            <a:endParaRPr lang="de-DE"/>
          </a:p>
        </p:txBody>
      </p:sp>
    </p:spTree>
    <p:extLst>
      <p:ext uri="{BB962C8B-B14F-4D97-AF65-F5344CB8AC3E}">
        <p14:creationId xmlns:p14="http://schemas.microsoft.com/office/powerpoint/2010/main" val="86934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a:t>
            </a:fld>
            <a:endParaRPr lang="de-DE"/>
          </a:p>
        </p:txBody>
      </p:sp>
    </p:spTree>
    <p:extLst>
      <p:ext uri="{BB962C8B-B14F-4D97-AF65-F5344CB8AC3E}">
        <p14:creationId xmlns:p14="http://schemas.microsoft.com/office/powerpoint/2010/main" val="414002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Alpin</a:t>
            </a:r>
            <a:r>
              <a:rPr lang="de-DE" baseline="0" dirty="0"/>
              <a:t> Prinzip gegeben durch: Berge</a:t>
            </a:r>
            <a:r>
              <a:rPr lang="de-DE" baseline="0" dirty="0">
                <a:sym typeface="Wingdings" panose="05000000000000000000" pitchFamily="2" charset="2"/>
              </a:rPr>
              <a:t> man befindet sich in einer alpinen Umgebung und hat Ausblick auf die Bergmassive, Holz  alpines, authentisches Baumaterial, typische alpine Nadelwälder, Darstellung der Charakteristiken der Region durch Bergseen, alpine Tierwelt und Aussichtsturm</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10</a:t>
            </a:fld>
            <a:endParaRPr lang="de-DE"/>
          </a:p>
        </p:txBody>
      </p:sp>
    </p:spTree>
    <p:extLst>
      <p:ext uri="{BB962C8B-B14F-4D97-AF65-F5344CB8AC3E}">
        <p14:creationId xmlns:p14="http://schemas.microsoft.com/office/powerpoint/2010/main" val="1936936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zweite Markenregel ist die Kenner-Regel. Wird der erfahrene Kenner von den neuem Produkt überrascht?</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11</a:t>
            </a:fld>
            <a:endParaRPr lang="de-DE"/>
          </a:p>
        </p:txBody>
      </p:sp>
    </p:spTree>
    <p:extLst>
      <p:ext uri="{BB962C8B-B14F-4D97-AF65-F5344CB8AC3E}">
        <p14:creationId xmlns:p14="http://schemas.microsoft.com/office/powerpoint/2010/main" val="102433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Kennerregel gegebe</a:t>
            </a:r>
            <a:r>
              <a:rPr lang="de-DE" baseline="0" dirty="0"/>
              <a:t>n dadurch, dass der Kenner das Gebiet evtl. mit Skifahren verbindet und plötzlich ein Sommerprodukt für die gesamte Familie vorfindet. Das Produkt überrascht auch mit seiner Vielfältigkeit: von Barfußweg und Bergseen, über Tierpark bis </a:t>
            </a:r>
            <a:r>
              <a:rPr lang="de-DE" baseline="0" dirty="0" err="1"/>
              <a:t>Spähturm</a:t>
            </a:r>
            <a:r>
              <a:rPr lang="de-DE" baseline="0" dirty="0"/>
              <a:t>.</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12</a:t>
            </a:fld>
            <a:endParaRPr lang="de-DE"/>
          </a:p>
        </p:txBody>
      </p:sp>
    </p:spTree>
    <p:extLst>
      <p:ext uri="{BB962C8B-B14F-4D97-AF65-F5344CB8AC3E}">
        <p14:creationId xmlns:p14="http://schemas.microsoft.com/office/powerpoint/2010/main" val="570600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dritte Markenregel ist jene der Vernetzung. Hier geht es darum,</a:t>
            </a:r>
            <a:r>
              <a:rPr lang="de-DE" baseline="0" dirty="0"/>
              <a:t> dass das Produkt Teil eines Erlebnisses ist und das gesamte Erlebnis, von Erreichbarkeit über Aktivitäten und Infrastrukturen rund um das Produkt bis Kommunikation, harmonisch aufeinander abgestimmt werden.</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13</a:t>
            </a:fld>
            <a:endParaRPr lang="de-DE"/>
          </a:p>
        </p:txBody>
      </p:sp>
    </p:spTree>
    <p:extLst>
      <p:ext uri="{BB962C8B-B14F-4D97-AF65-F5344CB8AC3E}">
        <p14:creationId xmlns:p14="http://schemas.microsoft.com/office/powerpoint/2010/main" val="398827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Vernetzungsregel</a:t>
            </a:r>
            <a:r>
              <a:rPr lang="de-DE" baseline="0" dirty="0"/>
              <a:t> dadurch gegeben, dass Erreichbarkeit des Produktes für die gesamte Familie einfach gewährleistet ist (durch </a:t>
            </a:r>
            <a:r>
              <a:rPr lang="de-DE" baseline="0"/>
              <a:t>die Aufstiegsanlagen</a:t>
            </a:r>
            <a:r>
              <a:rPr lang="de-DE" baseline="0" dirty="0"/>
              <a:t>). Produkt wird harmonisch in die Natur eingebaut, durch Verwendung von typischen Materialien, durch das Vorfinden von typischen Charakteristiken der Region: Tierwelt, Bergseen, Aussichtspunkt). Da es sich um ein Familienerlebnis handelt, muss es auch für die gesamte Familie zugänglich sein </a:t>
            </a:r>
            <a:r>
              <a:rPr lang="de-DE" baseline="0" dirty="0">
                <a:sym typeface="Wingdings" panose="05000000000000000000" pitchFamily="2" charset="2"/>
              </a:rPr>
              <a:t> Wege welche auch für Kinderwagen geeignet sind. Einkehrmöglichkeit durch geöffnete Hütten und Restaurants in unmittelbarer Nähe. </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14</a:t>
            </a:fld>
            <a:endParaRPr lang="de-DE"/>
          </a:p>
        </p:txBody>
      </p:sp>
    </p:spTree>
    <p:extLst>
      <p:ext uri="{BB962C8B-B14F-4D97-AF65-F5344CB8AC3E}">
        <p14:creationId xmlns:p14="http://schemas.microsoft.com/office/powerpoint/2010/main" val="174213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nächste Markenregel</a:t>
            </a:r>
            <a:r>
              <a:rPr lang="de-DE" baseline="0" dirty="0"/>
              <a:t> ist die Exzellenz-Regel. Hier geht es darum, sich durch sein Produkt von vergleichbaren Regionen abzuheben und die Überlegenheit darzustellen.</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15</a:t>
            </a:fld>
            <a:endParaRPr lang="de-DE"/>
          </a:p>
        </p:txBody>
      </p:sp>
    </p:spTree>
    <p:extLst>
      <p:ext uri="{BB962C8B-B14F-4D97-AF65-F5344CB8AC3E}">
        <p14:creationId xmlns:p14="http://schemas.microsoft.com/office/powerpoint/2010/main" val="3218258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Überlegenheit zu anderen Regionen gewährleistet durch: Einzigartiges</a:t>
            </a:r>
            <a:r>
              <a:rPr lang="de-DE" baseline="0" dirty="0"/>
              <a:t> Produkt mit hohem Wiedererkennungswert im alpinen Raum; Überlegenheit mit  über 20m hohem </a:t>
            </a:r>
            <a:r>
              <a:rPr lang="de-DE" baseline="0" dirty="0" err="1"/>
              <a:t>Spähturm</a:t>
            </a:r>
            <a:r>
              <a:rPr lang="de-DE" baseline="0" dirty="0"/>
              <a:t>,  Überlegenheit durch Generierung einer Reihe von zusammenhängender Produkte im gesamten Skigebiet 3 Zinnen Dolomiten (3 Zinnen Family Parks).</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16</a:t>
            </a:fld>
            <a:endParaRPr lang="de-DE"/>
          </a:p>
        </p:txBody>
      </p:sp>
    </p:spTree>
    <p:extLst>
      <p:ext uri="{BB962C8B-B14F-4D97-AF65-F5344CB8AC3E}">
        <p14:creationId xmlns:p14="http://schemas.microsoft.com/office/powerpoint/2010/main" val="180802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letzte</a:t>
            </a:r>
            <a:r>
              <a:rPr lang="de-DE" baseline="0" dirty="0"/>
              <a:t> Markenregel ist die Stilistik-Regel. Hier geht es darum, dass das Produkt eindeutig dem Absender zugeordnet werden kann, d.h. ist es klar, dass 3 Zinnen Dolomiten das Produkt erstellt hat. </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17</a:t>
            </a:fld>
            <a:endParaRPr lang="de-DE"/>
          </a:p>
        </p:txBody>
      </p:sp>
    </p:spTree>
    <p:extLst>
      <p:ext uri="{BB962C8B-B14F-4D97-AF65-F5344CB8AC3E}">
        <p14:creationId xmlns:p14="http://schemas.microsoft.com/office/powerpoint/2010/main" val="4180273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Absender erkennbar durch:</a:t>
            </a:r>
            <a:r>
              <a:rPr lang="de-DE" baseline="0" dirty="0"/>
              <a:t> Produkt erreichbar durch Aufstiegsanlage, Produkt basiert auf einer Legende des Ortes, Kennzeichnung des Produktes durch das relevante Symbol-Logo, an gewissen Stellen ist das Logo von 3 Zinnen Dolomites in das Holz eingraviert, Produkt wird von 3 Zinnen Dolomites kommuniziert. </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18</a:t>
            </a:fld>
            <a:endParaRPr lang="de-DE"/>
          </a:p>
        </p:txBody>
      </p:sp>
    </p:spTree>
    <p:extLst>
      <p:ext uri="{BB962C8B-B14F-4D97-AF65-F5344CB8AC3E}">
        <p14:creationId xmlns:p14="http://schemas.microsoft.com/office/powerpoint/2010/main" val="2150077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a:t>
            </a:r>
            <a:r>
              <a:rPr lang="de-DE" baseline="0" dirty="0"/>
              <a:t> entstand auch unser Paradeprojekt 2016: die Olpers Bergwelt.</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19</a:t>
            </a:fld>
            <a:endParaRPr lang="de-DE"/>
          </a:p>
        </p:txBody>
      </p:sp>
    </p:spTree>
    <p:extLst>
      <p:ext uri="{BB962C8B-B14F-4D97-AF65-F5344CB8AC3E}">
        <p14:creationId xmlns:p14="http://schemas.microsoft.com/office/powerpoint/2010/main" val="3097912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Ausgangssituation</a:t>
            </a:r>
            <a:r>
              <a:rPr lang="de-DE" baseline="0" dirty="0"/>
              <a:t> im Sommer 2015; die Aufstiegsanalgen des Helm wurden weit weniger benützt als jene zu den anderen Erlebnisbergen.</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2</a:t>
            </a:fld>
            <a:endParaRPr lang="de-DE"/>
          </a:p>
        </p:txBody>
      </p:sp>
    </p:spTree>
    <p:extLst>
      <p:ext uri="{BB962C8B-B14F-4D97-AF65-F5344CB8AC3E}">
        <p14:creationId xmlns:p14="http://schemas.microsoft.com/office/powerpoint/2010/main" val="3267250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a:t>
            </a:r>
            <a:r>
              <a:rPr lang="de-DE" baseline="0" dirty="0"/>
              <a:t> hat sich sehr rasch herausgestellt, dass Olpers Bergwelt ein voller Erfolg war. Von Sommer 2015 auf Sommer 2019 bei den Fahrten ein Plus von 82,67% verzeichnet werden und beim Umsatz des Helmrestaurants sogar ein Plus von 200%.</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20</a:t>
            </a:fld>
            <a:endParaRPr lang="de-DE"/>
          </a:p>
        </p:txBody>
      </p:sp>
    </p:spTree>
    <p:extLst>
      <p:ext uri="{BB962C8B-B14F-4D97-AF65-F5344CB8AC3E}">
        <p14:creationId xmlns:p14="http://schemas.microsoft.com/office/powerpoint/2010/main" val="1968057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C1EC950-E47D-475E-B3E6-62B9EC4C8D05}" type="slidenum">
              <a:rPr lang="de-DE" smtClean="0"/>
              <a:t>21</a:t>
            </a:fld>
            <a:endParaRPr lang="de-DE"/>
          </a:p>
        </p:txBody>
      </p:sp>
    </p:spTree>
    <p:extLst>
      <p:ext uri="{BB962C8B-B14F-4D97-AF65-F5344CB8AC3E}">
        <p14:creationId xmlns:p14="http://schemas.microsoft.com/office/powerpoint/2010/main" val="3845757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musste etwas passieren um die</a:t>
            </a:r>
            <a:r>
              <a:rPr lang="de-DE" baseline="0" dirty="0"/>
              <a:t> Fahrten, die Personen sowie den Umsatz zu steigern. </a:t>
            </a:r>
          </a:p>
          <a:p>
            <a:r>
              <a:rPr lang="de-DE" baseline="0" dirty="0"/>
              <a:t>Note: Sicher hat jemand von den Referenten schon gesagt, wie wichtig Produktentwicklung vor allem im touristischen Kontext für die Steigerung des Umsatzes und der Besucherzahlen ist. Hier kann man dann anknüpfen: z. B. wie wir bereits gehört haben ist Produktentwicklung fundamental. Also haben auch wir uns Gedankten zu einem neuen, spannenden Produkt gemacht!</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3</a:t>
            </a:fld>
            <a:endParaRPr lang="de-DE"/>
          </a:p>
        </p:txBody>
      </p:sp>
    </p:spTree>
    <p:extLst>
      <p:ext uri="{BB962C8B-B14F-4D97-AF65-F5344CB8AC3E}">
        <p14:creationId xmlns:p14="http://schemas.microsoft.com/office/powerpoint/2010/main" val="412005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ein Produkt erfolgreich</a:t>
            </a:r>
            <a:r>
              <a:rPr lang="de-DE" baseline="0" dirty="0"/>
              <a:t> in der Realität umzusetzen, braucht es natürlich ein Team aus internen Mitarbeitern, welche zusammen an der Realisierung des Produktes arbeiten. Beginnend bei der Ideensammlung zum neuen Produkt, weiter zur Projektplanung und Umsetzung, zur laufenden Kommunikation und natürlich die ständige Wartung, Pflege und Weiterentwicklung des Produktes. </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4</a:t>
            </a:fld>
            <a:endParaRPr lang="de-DE"/>
          </a:p>
        </p:txBody>
      </p:sp>
    </p:spTree>
    <p:extLst>
      <p:ext uri="{BB962C8B-B14F-4D97-AF65-F5344CB8AC3E}">
        <p14:creationId xmlns:p14="http://schemas.microsoft.com/office/powerpoint/2010/main" val="274783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Damit ein</a:t>
            </a:r>
            <a:r>
              <a:rPr lang="de-DE" baseline="0" dirty="0"/>
              <a:t> neues Produkt erfolgreich ist muss durchdacht werden und muss zu dem „Anbieter“ des Produktes passen, authentisch sein, vom Kunden akzeptiert werden </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5</a:t>
            </a:fld>
            <a:endParaRPr lang="de-DE"/>
          </a:p>
        </p:txBody>
      </p:sp>
    </p:spTree>
    <p:extLst>
      <p:ext uri="{BB962C8B-B14F-4D97-AF65-F5344CB8AC3E}">
        <p14:creationId xmlns:p14="http://schemas.microsoft.com/office/powerpoint/2010/main" val="33096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zu verstehen wie ein Produkt</a:t>
            </a:r>
            <a:r>
              <a:rPr lang="de-DE" baseline="0" dirty="0"/>
              <a:t> aussehen soll, damit es zum „Absender“ passt, muss man sich zunächst selbst betrachten. Zusammen mit Herrn Engl wurde in der Region eine Prozess der Markenpositionierung durchgeführt. Aus diesem Prozess haben sich diese 6 Markenwerte für 3 Zinnen Dolomites herauskristallisiert, welche die die Region charakterisieren. </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6</a:t>
            </a:fld>
            <a:endParaRPr lang="de-DE"/>
          </a:p>
        </p:txBody>
      </p:sp>
    </p:spTree>
    <p:extLst>
      <p:ext uri="{BB962C8B-B14F-4D97-AF65-F5344CB8AC3E}">
        <p14:creationId xmlns:p14="http://schemas.microsoft.com/office/powerpoint/2010/main" val="2023957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den 6 Markenwerten</a:t>
            </a:r>
            <a:r>
              <a:rPr lang="de-DE" baseline="0" dirty="0"/>
              <a:t> konnte dieser Positionierungsleitsatz abgeleitet werden. Er sagt kurz und prägnant aus, wofür die Dolomitenregion 3 Zinnen steht und wie sie sich in der Konsequenz nach außen präsentieren sollte.</a:t>
            </a:r>
          </a:p>
          <a:p>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7</a:t>
            </a:fld>
            <a:endParaRPr lang="de-DE"/>
          </a:p>
        </p:txBody>
      </p:sp>
    </p:spTree>
    <p:extLst>
      <p:ext uri="{BB962C8B-B14F-4D97-AF65-F5344CB8AC3E}">
        <p14:creationId xmlns:p14="http://schemas.microsoft.com/office/powerpoint/2010/main" val="1300942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 den</a:t>
            </a:r>
            <a:r>
              <a:rPr lang="de-DE" baseline="0" dirty="0"/>
              <a:t> Markenregeln und dem Positionierungsleitsatzes wurden diese Markenregeln abgeleitet, welche ein praktisches Hilfsinstrument zur Entwicklung und Implementierung von neuen Produkten darstellen. Hierbei sollte das ausgearbeitete Produkt alle oder aber zumindest 3-4 dieser Markenregeln befolgen. </a:t>
            </a:r>
          </a:p>
          <a:p>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8</a:t>
            </a:fld>
            <a:endParaRPr lang="de-DE"/>
          </a:p>
        </p:txBody>
      </p:sp>
    </p:spTree>
    <p:extLst>
      <p:ext uri="{BB962C8B-B14F-4D97-AF65-F5344CB8AC3E}">
        <p14:creationId xmlns:p14="http://schemas.microsoft.com/office/powerpoint/2010/main" val="189172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erste Markenregel ist die Alpin-Regel. Hier ist wichtig, dass das neue Produkt in die alpine Welt passt und diese auch darstellt!</a:t>
            </a:r>
            <a:endParaRPr lang="de-DE" dirty="0"/>
          </a:p>
        </p:txBody>
      </p:sp>
      <p:sp>
        <p:nvSpPr>
          <p:cNvPr id="4" name="Foliennummernplatzhalter 3"/>
          <p:cNvSpPr>
            <a:spLocks noGrp="1"/>
          </p:cNvSpPr>
          <p:nvPr>
            <p:ph type="sldNum" sz="quarter" idx="10"/>
          </p:nvPr>
        </p:nvSpPr>
        <p:spPr/>
        <p:txBody>
          <a:bodyPr/>
          <a:lstStyle/>
          <a:p>
            <a:fld id="{1C1EC950-E47D-475E-B3E6-62B9EC4C8D05}" type="slidenum">
              <a:rPr lang="de-DE" smtClean="0"/>
              <a:t>9</a:t>
            </a:fld>
            <a:endParaRPr lang="de-DE"/>
          </a:p>
        </p:txBody>
      </p:sp>
    </p:spTree>
    <p:extLst>
      <p:ext uri="{BB962C8B-B14F-4D97-AF65-F5344CB8AC3E}">
        <p14:creationId xmlns:p14="http://schemas.microsoft.com/office/powerpoint/2010/main" val="3074355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a">
    <p:spTree>
      <p:nvGrpSpPr>
        <p:cNvPr id="1" name=""/>
        <p:cNvGrpSpPr/>
        <p:nvPr/>
      </p:nvGrpSpPr>
      <p:grpSpPr>
        <a:xfrm>
          <a:off x="0" y="0"/>
          <a:ext cx="0" cy="0"/>
          <a:chOff x="0" y="0"/>
          <a:chExt cx="0" cy="0"/>
        </a:xfrm>
      </p:grpSpPr>
      <p:sp>
        <p:nvSpPr>
          <p:cNvPr id="2" name="Titel 1"/>
          <p:cNvSpPr>
            <a:spLocks noGrp="1"/>
          </p:cNvSpPr>
          <p:nvPr>
            <p:ph type="ctrTitle"/>
          </p:nvPr>
        </p:nvSpPr>
        <p:spPr>
          <a:xfrm>
            <a:off x="540000" y="2697300"/>
            <a:ext cx="7729200" cy="810000"/>
          </a:xfrm>
        </p:spPr>
        <p:txBody>
          <a:bodyPr lIns="0" tIns="0" rIns="0" bIns="0" anchor="t" anchorCtr="0">
            <a:noAutofit/>
          </a:bodyPr>
          <a:lstStyle>
            <a:lvl1pPr algn="l">
              <a:lnSpc>
                <a:spcPts val="3900"/>
              </a:lnSpc>
              <a:defRPr sz="3800" spc="-20" baseline="0">
                <a:solidFill>
                  <a:schemeClr val="tx2"/>
                </a:solidFill>
              </a:defRPr>
            </a:lvl1pPr>
          </a:lstStyle>
          <a:p>
            <a:r>
              <a:rPr lang="de-DE"/>
              <a:t>Mastertitelformat bearbeiten</a:t>
            </a:r>
            <a:endParaRPr lang="de-DE" dirty="0"/>
          </a:p>
        </p:txBody>
      </p:sp>
      <p:sp>
        <p:nvSpPr>
          <p:cNvPr id="3" name="Untertitel 2"/>
          <p:cNvSpPr>
            <a:spLocks noGrp="1"/>
          </p:cNvSpPr>
          <p:nvPr>
            <p:ph type="subTitle" idx="1"/>
          </p:nvPr>
        </p:nvSpPr>
        <p:spPr>
          <a:xfrm>
            <a:off x="540000" y="3625398"/>
            <a:ext cx="7729200" cy="405000"/>
          </a:xfrm>
        </p:spPr>
        <p:txBody>
          <a:bodyPr lIns="0" tIns="0" rIns="0" bIns="0">
            <a:noAutofit/>
          </a:bodyPr>
          <a:lstStyle>
            <a:lvl1pPr marL="0" indent="0" algn="l">
              <a:lnSpc>
                <a:spcPct val="100000"/>
              </a:lnSpc>
              <a:spcBef>
                <a:spcPts val="0"/>
              </a:spcBef>
              <a:buNone/>
              <a:defRPr sz="160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sp>
        <p:nvSpPr>
          <p:cNvPr id="10" name="Bildplatzhalter 9"/>
          <p:cNvSpPr>
            <a:spLocks noGrp="1"/>
          </p:cNvSpPr>
          <p:nvPr>
            <p:ph type="pic" sz="quarter" idx="13"/>
          </p:nvPr>
        </p:nvSpPr>
        <p:spPr>
          <a:xfrm>
            <a:off x="0" y="-1"/>
            <a:ext cx="9144000" cy="2565000"/>
          </a:xfrm>
        </p:spPr>
        <p:txBody>
          <a:bodyPr>
            <a:normAutofit/>
          </a:bodyPr>
          <a:lstStyle>
            <a:lvl1pPr>
              <a:lnSpc>
                <a:spcPts val="100"/>
              </a:lnSpc>
              <a:spcAft>
                <a:spcPts val="0"/>
              </a:spcAft>
              <a:defRPr sz="133"/>
            </a:lvl1pPr>
          </a:lstStyle>
          <a:p>
            <a:r>
              <a:rPr lang="de-DE"/>
              <a:t>Bild durch Klicken auf Symbol hinzufügen</a:t>
            </a:r>
            <a:endParaRPr lang="de-DE" dirty="0"/>
          </a:p>
        </p:txBody>
      </p:sp>
      <p:sp>
        <p:nvSpPr>
          <p:cNvPr id="12" name="Textplatzhalter 11"/>
          <p:cNvSpPr>
            <a:spLocks noGrp="1"/>
          </p:cNvSpPr>
          <p:nvPr>
            <p:ph type="body" sz="quarter" idx="14"/>
          </p:nvPr>
        </p:nvSpPr>
        <p:spPr>
          <a:xfrm>
            <a:off x="540000" y="4084593"/>
            <a:ext cx="7729200" cy="270000"/>
          </a:xfrm>
        </p:spPr>
        <p:txBody>
          <a:bodyPr lIns="0" tIns="0" rIns="0" bIns="0">
            <a:noAutofit/>
          </a:bodyPr>
          <a:lstStyle>
            <a:lvl1pPr marL="0" indent="0">
              <a:buNone/>
              <a:defRPr sz="1200">
                <a:solidFill>
                  <a:schemeClr val="tx2"/>
                </a:solidFill>
              </a:defRPr>
            </a:lvl1pPr>
          </a:lstStyle>
          <a:p>
            <a:pPr lvl="0"/>
            <a:r>
              <a:rPr lang="de-DE"/>
              <a:t>Mastertextformat bearbeiten</a:t>
            </a: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1083" y="925"/>
            <a:ext cx="1329033" cy="1086248"/>
          </a:xfrm>
          <a:prstGeom prst="rect">
            <a:avLst/>
          </a:prstGeom>
        </p:spPr>
      </p:pic>
    </p:spTree>
    <p:extLst>
      <p:ext uri="{BB962C8B-B14F-4D97-AF65-F5344CB8AC3E}">
        <p14:creationId xmlns:p14="http://schemas.microsoft.com/office/powerpoint/2010/main" val="191642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b">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40000" y="2697300"/>
            <a:ext cx="7729200" cy="810000"/>
          </a:xfrm>
        </p:spPr>
        <p:txBody>
          <a:bodyPr lIns="0" tIns="0" rIns="0" bIns="0" anchor="t" anchorCtr="0">
            <a:noAutofit/>
          </a:bodyPr>
          <a:lstStyle>
            <a:lvl1pPr algn="l">
              <a:lnSpc>
                <a:spcPts val="3900"/>
              </a:lnSpc>
              <a:defRPr sz="3800" spc="-20" baseline="0">
                <a:solidFill>
                  <a:schemeClr val="bg1"/>
                </a:solidFill>
              </a:defRPr>
            </a:lvl1pPr>
          </a:lstStyle>
          <a:p>
            <a:r>
              <a:rPr lang="de-DE"/>
              <a:t>Mastertitelformat bearbeiten</a:t>
            </a:r>
            <a:endParaRPr lang="de-DE" dirty="0"/>
          </a:p>
        </p:txBody>
      </p:sp>
      <p:sp>
        <p:nvSpPr>
          <p:cNvPr id="3" name="Untertitel 2"/>
          <p:cNvSpPr>
            <a:spLocks noGrp="1"/>
          </p:cNvSpPr>
          <p:nvPr>
            <p:ph type="subTitle" idx="1"/>
          </p:nvPr>
        </p:nvSpPr>
        <p:spPr>
          <a:xfrm>
            <a:off x="540000" y="3625398"/>
            <a:ext cx="7729200" cy="405000"/>
          </a:xfrm>
        </p:spPr>
        <p:txBody>
          <a:bodyPr lIns="0" tIns="0" rIns="0" bIns="0">
            <a:noAutofit/>
          </a:bodyPr>
          <a:lstStyle>
            <a:lvl1pPr marL="0" indent="0" algn="l">
              <a:lnSpc>
                <a:spcPct val="100000"/>
              </a:lnSpc>
              <a:spcBef>
                <a:spcPts val="0"/>
              </a:spcBef>
              <a:buNone/>
              <a:defRPr sz="16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sp>
        <p:nvSpPr>
          <p:cNvPr id="12" name="Textplatzhalter 11"/>
          <p:cNvSpPr>
            <a:spLocks noGrp="1"/>
          </p:cNvSpPr>
          <p:nvPr>
            <p:ph type="body" sz="quarter" idx="14"/>
          </p:nvPr>
        </p:nvSpPr>
        <p:spPr>
          <a:xfrm>
            <a:off x="540000" y="4084593"/>
            <a:ext cx="7729200" cy="270000"/>
          </a:xfrm>
        </p:spPr>
        <p:txBody>
          <a:bodyPr lIns="0" tIns="0" rIns="0" bIns="0">
            <a:noAutofit/>
          </a:bodyPr>
          <a:lstStyle>
            <a:lvl1pPr marL="0" indent="0">
              <a:buNone/>
              <a:defRPr sz="1200">
                <a:solidFill>
                  <a:schemeClr val="bg1"/>
                </a:solidFill>
              </a:defRPr>
            </a:lvl1pPr>
          </a:lstStyle>
          <a:p>
            <a:pPr lvl="0"/>
            <a:r>
              <a:rPr lang="de-DE"/>
              <a:t>Mastertextformat bearbeiten</a:t>
            </a:r>
          </a:p>
        </p:txBody>
      </p:sp>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1083" y="925"/>
            <a:ext cx="1329033" cy="1086248"/>
          </a:xfrm>
          <a:prstGeom prst="rect">
            <a:avLst/>
          </a:prstGeom>
        </p:spPr>
      </p:pic>
      <p:pic>
        <p:nvPicPr>
          <p:cNvPr id="7" name="Grafik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63651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marL="449989" indent="-449989">
              <a:spcAft>
                <a:spcPts val="2000"/>
              </a:spcAft>
              <a:buClr>
                <a:schemeClr val="accent1"/>
              </a:buClr>
              <a:buFont typeface="+mj-lt"/>
              <a:buAutoNum type="arabicPeriod"/>
              <a:defRPr/>
            </a:lvl1pPr>
            <a:lvl2pPr marL="0" indent="0">
              <a:buNone/>
              <a:defRPr/>
            </a:lvl2pPr>
          </a:lstStyle>
          <a:p>
            <a:pPr lvl="0"/>
            <a:r>
              <a:rPr lang="de-DE" dirty="0"/>
              <a:t>Mastertextformat bearbeiten</a:t>
            </a:r>
          </a:p>
        </p:txBody>
      </p:sp>
      <p:sp>
        <p:nvSpPr>
          <p:cNvPr id="4" name="Datumsplatzhalter 3"/>
          <p:cNvSpPr>
            <a:spLocks noGrp="1"/>
          </p:cNvSpPr>
          <p:nvPr>
            <p:ph type="dt" sz="half" idx="10"/>
          </p:nvPr>
        </p:nvSpPr>
        <p:spPr/>
        <p:txBody>
          <a:bodyPr/>
          <a:lstStyle/>
          <a:p>
            <a:fld id="{FD90CF34-EC45-4DBB-9B70-96559248D2F8}"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‹Nr.›</a:t>
            </a:fld>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89042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p:txBody>
      </p:sp>
      <p:sp>
        <p:nvSpPr>
          <p:cNvPr id="4" name="Datumsplatzhalter 3"/>
          <p:cNvSpPr>
            <a:spLocks noGrp="1"/>
          </p:cNvSpPr>
          <p:nvPr>
            <p:ph type="dt" sz="half" idx="10"/>
          </p:nvPr>
        </p:nvSpPr>
        <p:spPr/>
        <p:txBody>
          <a:bodyPr/>
          <a:lstStyle/>
          <a:p>
            <a:fld id="{5F3E4900-8A5B-46AD-9652-BA892B321698}"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‹Nr.›</a:t>
            </a:fld>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382239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solidFill>
          <a:schemeClr val="bg1"/>
        </a:solidFill>
        <a:effectLst/>
      </p:bgPr>
    </p:bg>
    <p:spTree>
      <p:nvGrpSpPr>
        <p:cNvPr id="1" name=""/>
        <p:cNvGrpSpPr/>
        <p:nvPr/>
      </p:nvGrpSpPr>
      <p:grpSpPr>
        <a:xfrm>
          <a:off x="0" y="0"/>
          <a:ext cx="0" cy="0"/>
          <a:chOff x="0" y="0"/>
          <a:chExt cx="0" cy="0"/>
        </a:xfrm>
      </p:grpSpPr>
      <p:sp>
        <p:nvSpPr>
          <p:cNvPr id="9" name="Rechteck 8"/>
          <p:cNvSpPr/>
          <p:nvPr userDrawn="1"/>
        </p:nvSpPr>
        <p:spPr>
          <a:xfrm>
            <a:off x="1929699" y="890971"/>
            <a:ext cx="7214302" cy="4252529"/>
          </a:xfrm>
          <a:prstGeom prst="rect">
            <a:avLst/>
          </a:prstGeom>
          <a:blipFill dpi="0" rotWithShape="1">
            <a:blip r:embed="rId2">
              <a:alphaModFix amt="35000"/>
            </a:blip>
            <a:srcRect/>
            <a:stretch>
              <a:fillRect l="-920" r="-27872" b="-19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el 1"/>
          <p:cNvSpPr>
            <a:spLocks noGrp="1"/>
          </p:cNvSpPr>
          <p:nvPr>
            <p:ph type="ctrTitle" hasCustomPrompt="1"/>
          </p:nvPr>
        </p:nvSpPr>
        <p:spPr>
          <a:xfrm>
            <a:off x="540000" y="1265074"/>
            <a:ext cx="7729200" cy="540000"/>
          </a:xfrm>
        </p:spPr>
        <p:txBody>
          <a:bodyPr lIns="0" tIns="0" rIns="0" bIns="0" anchor="t" anchorCtr="0">
            <a:noAutofit/>
          </a:bodyPr>
          <a:lstStyle>
            <a:lvl1pPr algn="l">
              <a:lnSpc>
                <a:spcPts val="6200"/>
              </a:lnSpc>
              <a:defRPr sz="6200" cap="all" spc="-20" baseline="0">
                <a:solidFill>
                  <a:schemeClr val="tx2"/>
                </a:solidFill>
              </a:defRPr>
            </a:lvl1pPr>
          </a:lstStyle>
          <a:p>
            <a:r>
              <a:rPr lang="de-DE" dirty="0"/>
              <a:t>TITELMASTERFORMAT DURCH KLICKEN BEARBEITEN</a:t>
            </a:r>
          </a:p>
        </p:txBody>
      </p:sp>
      <p:sp>
        <p:nvSpPr>
          <p:cNvPr id="17" name="Datumsplatzhalter 3"/>
          <p:cNvSpPr>
            <a:spLocks noGrp="1"/>
          </p:cNvSpPr>
          <p:nvPr>
            <p:ph type="dt" sz="half" idx="10"/>
          </p:nvPr>
        </p:nvSpPr>
        <p:spPr>
          <a:xfrm>
            <a:off x="1004400" y="4803300"/>
            <a:ext cx="612000" cy="81000"/>
          </a:xfrm>
        </p:spPr>
        <p:txBody>
          <a:bodyPr/>
          <a:lstStyle/>
          <a:p>
            <a:fld id="{1FFC8C1D-7AD3-4E4D-A2F9-58F92A790711}" type="datetime1">
              <a:rPr lang="de-DE" smtClean="0"/>
              <a:t>28.11.2019</a:t>
            </a:fld>
            <a:endParaRPr lang="de-DE"/>
          </a:p>
        </p:txBody>
      </p:sp>
      <p:sp>
        <p:nvSpPr>
          <p:cNvPr id="18" name="Fußzeilenplatzhalter 4"/>
          <p:cNvSpPr>
            <a:spLocks noGrp="1"/>
          </p:cNvSpPr>
          <p:nvPr>
            <p:ph type="ftr" sz="quarter" idx="11"/>
          </p:nvPr>
        </p:nvSpPr>
        <p:spPr>
          <a:xfrm>
            <a:off x="1717200" y="4803300"/>
            <a:ext cx="4320000" cy="81000"/>
          </a:xfrm>
        </p:spPr>
        <p:txBody>
          <a:bodyPr/>
          <a:lstStyle/>
          <a:p>
            <a:r>
              <a:rPr lang="it-IT"/>
              <a:t>Touristische Produktentwicklung | TMC</a:t>
            </a:r>
            <a:endParaRPr lang="de-DE"/>
          </a:p>
        </p:txBody>
      </p:sp>
      <p:sp>
        <p:nvSpPr>
          <p:cNvPr id="19" name="Foliennummernplatzhalter 5"/>
          <p:cNvSpPr>
            <a:spLocks noGrp="1"/>
          </p:cNvSpPr>
          <p:nvPr>
            <p:ph type="sldNum" sz="quarter" idx="12"/>
          </p:nvPr>
        </p:nvSpPr>
        <p:spPr>
          <a:xfrm>
            <a:off x="540704" y="4802993"/>
            <a:ext cx="360000" cy="81000"/>
          </a:xfrm>
        </p:spPr>
        <p:txBody>
          <a:bodyPr/>
          <a:lstStyle/>
          <a:p>
            <a:fld id="{B76F5DBD-D1DA-4FC8-8E7F-A5DC7DA043D6}" type="slidenum">
              <a:rPr lang="de-DE" smtClean="0"/>
              <a:t>‹Nr.›</a:t>
            </a:fld>
            <a:endParaRPr lang="de-DE" dirty="0"/>
          </a:p>
        </p:txBody>
      </p:sp>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1083" y="925"/>
            <a:ext cx="1329033" cy="1086248"/>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380310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ussag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148400" y="2080515"/>
            <a:ext cx="7120888" cy="540000"/>
          </a:xfrm>
        </p:spPr>
        <p:txBody>
          <a:bodyPr lIns="0" tIns="0" rIns="0" bIns="0" anchor="t" anchorCtr="0">
            <a:noAutofit/>
          </a:bodyPr>
          <a:lstStyle>
            <a:lvl1pPr algn="l">
              <a:lnSpc>
                <a:spcPts val="6200"/>
              </a:lnSpc>
              <a:defRPr sz="6200" cap="all" spc="-20" baseline="0">
                <a:solidFill>
                  <a:schemeClr val="bg1"/>
                </a:solidFill>
              </a:defRPr>
            </a:lvl1pPr>
          </a:lstStyle>
          <a:p>
            <a:r>
              <a:rPr lang="de-DE"/>
              <a:t>Mastertitelformat bearbeiten</a:t>
            </a:r>
            <a:endParaRPr lang="de-DE" dirty="0"/>
          </a:p>
        </p:txBody>
      </p:sp>
      <p:sp>
        <p:nvSpPr>
          <p:cNvPr id="6" name="Textfeld 5"/>
          <p:cNvSpPr txBox="1"/>
          <p:nvPr/>
        </p:nvSpPr>
        <p:spPr>
          <a:xfrm>
            <a:off x="661409" y="2081701"/>
            <a:ext cx="497128" cy="596317"/>
          </a:xfrm>
          <a:prstGeom prst="rect">
            <a:avLst/>
          </a:prstGeom>
          <a:noFill/>
        </p:spPr>
        <p:txBody>
          <a:bodyPr wrap="none" lIns="0" tIns="0" rIns="0" bIns="0" rtlCol="0">
            <a:noAutofit/>
          </a:bodyPr>
          <a:lstStyle/>
          <a:p>
            <a:pPr>
              <a:lnSpc>
                <a:spcPts val="6200"/>
              </a:lnSpc>
            </a:pPr>
            <a:r>
              <a:rPr lang="de-DE" sz="6200" dirty="0">
                <a:solidFill>
                  <a:schemeClr val="bg1"/>
                </a:solidFill>
                <a:latin typeface="+mj-lt"/>
              </a:rPr>
              <a:t>»</a:t>
            </a:r>
          </a:p>
        </p:txBody>
      </p:sp>
      <p:sp>
        <p:nvSpPr>
          <p:cNvPr id="9" name="Datumsplatzhalter 3"/>
          <p:cNvSpPr>
            <a:spLocks noGrp="1"/>
          </p:cNvSpPr>
          <p:nvPr>
            <p:ph type="dt" sz="half" idx="10"/>
          </p:nvPr>
        </p:nvSpPr>
        <p:spPr>
          <a:xfrm>
            <a:off x="1004400" y="4803300"/>
            <a:ext cx="612000" cy="81000"/>
          </a:xfrm>
        </p:spPr>
        <p:txBody>
          <a:bodyPr/>
          <a:lstStyle>
            <a:lvl1pPr>
              <a:defRPr>
                <a:solidFill>
                  <a:schemeClr val="bg1"/>
                </a:solidFill>
              </a:defRPr>
            </a:lvl1pPr>
          </a:lstStyle>
          <a:p>
            <a:fld id="{528C0C9A-E670-4552-AE1A-348232FA4109}" type="datetime1">
              <a:rPr lang="de-DE" smtClean="0"/>
              <a:t>28.11.2019</a:t>
            </a:fld>
            <a:endParaRPr lang="de-DE" dirty="0"/>
          </a:p>
        </p:txBody>
      </p:sp>
      <p:sp>
        <p:nvSpPr>
          <p:cNvPr id="10" name="Fußzeilenplatzhalter 4"/>
          <p:cNvSpPr>
            <a:spLocks noGrp="1"/>
          </p:cNvSpPr>
          <p:nvPr>
            <p:ph type="ftr" sz="quarter" idx="11"/>
          </p:nvPr>
        </p:nvSpPr>
        <p:spPr>
          <a:xfrm>
            <a:off x="1717200" y="4803300"/>
            <a:ext cx="4320000" cy="81000"/>
          </a:xfrm>
        </p:spPr>
        <p:txBody>
          <a:bodyPr/>
          <a:lstStyle>
            <a:lvl1pPr>
              <a:defRPr>
                <a:solidFill>
                  <a:schemeClr val="bg1"/>
                </a:solidFill>
              </a:defRPr>
            </a:lvl1pPr>
          </a:lstStyle>
          <a:p>
            <a:r>
              <a:rPr lang="it-IT"/>
              <a:t>Touristische Produktentwicklung | TMC</a:t>
            </a:r>
            <a:endParaRPr lang="de-DE"/>
          </a:p>
        </p:txBody>
      </p:sp>
      <p:sp>
        <p:nvSpPr>
          <p:cNvPr id="11" name="Foliennummernplatzhalter 5"/>
          <p:cNvSpPr>
            <a:spLocks noGrp="1"/>
          </p:cNvSpPr>
          <p:nvPr>
            <p:ph type="sldNum" sz="quarter" idx="12"/>
          </p:nvPr>
        </p:nvSpPr>
        <p:spPr>
          <a:xfrm>
            <a:off x="540704" y="4802993"/>
            <a:ext cx="360000" cy="81000"/>
          </a:xfrm>
        </p:spPr>
        <p:txBody>
          <a:bodyPr/>
          <a:lstStyle>
            <a:lvl1pPr>
              <a:defRPr>
                <a:solidFill>
                  <a:schemeClr val="bg1"/>
                </a:solidFill>
              </a:defRPr>
            </a:lvl1pPr>
          </a:lstStyle>
          <a:p>
            <a:fld id="{B76F5DBD-D1DA-4FC8-8E7F-A5DC7DA043D6}" type="slidenum">
              <a:rPr lang="de-DE" smtClean="0"/>
              <a:pPr/>
              <a:t>‹Nr.›</a:t>
            </a:fld>
            <a:endParaRPr lang="de-DE" dirty="0"/>
          </a:p>
        </p:txBody>
      </p:sp>
      <p:pic>
        <p:nvPicPr>
          <p:cNvPr id="14" name="Grafik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1083" y="925"/>
            <a:ext cx="1329033" cy="1086248"/>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190337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4" name="Datumsplatzhalter 3"/>
          <p:cNvSpPr>
            <a:spLocks noGrp="1"/>
          </p:cNvSpPr>
          <p:nvPr>
            <p:ph type="dt" sz="half" idx="10"/>
          </p:nvPr>
        </p:nvSpPr>
        <p:spPr/>
        <p:txBody>
          <a:bodyPr/>
          <a:lstStyle/>
          <a:p>
            <a:fld id="{5B5B401B-3EC1-4E59-8B19-5D7BFD087B98}"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‹Nr.›</a:t>
            </a:fld>
            <a:endParaRPr lang="de-DE"/>
          </a:p>
        </p:txBody>
      </p:sp>
      <p:sp>
        <p:nvSpPr>
          <p:cNvPr id="8" name="Bildplatzhalter 7"/>
          <p:cNvSpPr>
            <a:spLocks noGrp="1"/>
          </p:cNvSpPr>
          <p:nvPr>
            <p:ph type="pic" sz="quarter" idx="13"/>
          </p:nvPr>
        </p:nvSpPr>
        <p:spPr>
          <a:xfrm>
            <a:off x="539999" y="1202316"/>
            <a:ext cx="8100000" cy="3380400"/>
          </a:xfrm>
        </p:spPr>
        <p:txBody>
          <a:bodyPr/>
          <a:lstStyle/>
          <a:p>
            <a:r>
              <a:rPr lang="de-DE" dirty="0"/>
              <a:t>Bild durch Klicken auf Symbol hinzufügen</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136352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540000" y="1315462"/>
            <a:ext cx="3765600" cy="3267254"/>
          </a:xfrm>
        </p:spPr>
        <p:txBody>
          <a:bodyPr/>
          <a:lstStyle/>
          <a:p>
            <a:pPr lvl="0"/>
            <a:r>
              <a:rPr lang="de-DE" dirty="0"/>
              <a:t>Mastertextformat bearbeiten</a:t>
            </a:r>
          </a:p>
          <a:p>
            <a:pPr lvl="1"/>
            <a:r>
              <a:rPr lang="de-DE" dirty="0"/>
              <a:t>Zweite Ebene</a:t>
            </a:r>
          </a:p>
        </p:txBody>
      </p:sp>
      <p:sp>
        <p:nvSpPr>
          <p:cNvPr id="4" name="Datumsplatzhalter 3"/>
          <p:cNvSpPr>
            <a:spLocks noGrp="1"/>
          </p:cNvSpPr>
          <p:nvPr>
            <p:ph type="dt" sz="half" idx="10"/>
          </p:nvPr>
        </p:nvSpPr>
        <p:spPr/>
        <p:txBody>
          <a:bodyPr/>
          <a:lstStyle/>
          <a:p>
            <a:fld id="{D0BEB9E4-6AFC-472E-AF67-D11CBE7BD39C}"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‹Nr.›</a:t>
            </a:fld>
            <a:endParaRPr lang="de-DE"/>
          </a:p>
        </p:txBody>
      </p:sp>
      <p:sp>
        <p:nvSpPr>
          <p:cNvPr id="8" name="Bildplatzhalter 7"/>
          <p:cNvSpPr>
            <a:spLocks noGrp="1"/>
          </p:cNvSpPr>
          <p:nvPr>
            <p:ph type="pic" sz="quarter" idx="13"/>
          </p:nvPr>
        </p:nvSpPr>
        <p:spPr>
          <a:xfrm>
            <a:off x="4694400" y="1339199"/>
            <a:ext cx="3146400" cy="3126600"/>
          </a:xfrm>
        </p:spPr>
        <p:txBody>
          <a:bodyPr/>
          <a:lstStyle/>
          <a:p>
            <a:r>
              <a:rPr lang="de-DE"/>
              <a:t>Bild durch Klicken auf Symbol hinzufügen</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334218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Rechteck 5"/>
          <p:cNvSpPr/>
          <p:nvPr userDrawn="1"/>
        </p:nvSpPr>
        <p:spPr>
          <a:xfrm>
            <a:off x="0" y="924"/>
            <a:ext cx="9144000" cy="514257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E2EB650C-C42F-42B5-8695-B934796C41FA}" type="datetime1">
              <a:rPr lang="de-DE" smtClean="0"/>
              <a:t>28.11.2019</a:t>
            </a:fld>
            <a:endParaRPr lang="de-DE" dirty="0"/>
          </a:p>
        </p:txBody>
      </p:sp>
      <p:sp>
        <p:nvSpPr>
          <p:cNvPr id="4" name="Fußzeilenplatzhalter 3"/>
          <p:cNvSpPr>
            <a:spLocks noGrp="1"/>
          </p:cNvSpPr>
          <p:nvPr>
            <p:ph type="ftr" sz="quarter" idx="11"/>
          </p:nvPr>
        </p:nvSpPr>
        <p:spPr/>
        <p:txBody>
          <a:bodyPr/>
          <a:lstStyle>
            <a:lvl1pPr>
              <a:defRPr>
                <a:solidFill>
                  <a:schemeClr val="bg1"/>
                </a:solidFill>
              </a:defRPr>
            </a:lvl1pPr>
          </a:lstStyle>
          <a:p>
            <a:r>
              <a:rPr lang="it-IT"/>
              <a:t>Touristische Produktentwicklung | TMC</a:t>
            </a:r>
            <a:endParaRPr lang="de-DE" dirty="0"/>
          </a:p>
        </p:txBody>
      </p:sp>
      <p:sp>
        <p:nvSpPr>
          <p:cNvPr id="5" name="Foliennummernplatzhalter 4"/>
          <p:cNvSpPr>
            <a:spLocks noGrp="1"/>
          </p:cNvSpPr>
          <p:nvPr>
            <p:ph type="sldNum" sz="quarter" idx="12"/>
          </p:nvPr>
        </p:nvSpPr>
        <p:spPr/>
        <p:txBody>
          <a:bodyPr/>
          <a:lstStyle/>
          <a:p>
            <a:fld id="{B76F5DBD-D1DA-4FC8-8E7F-A5DC7DA043D6}" type="slidenum">
              <a:rPr lang="de-DE" smtClean="0"/>
              <a:pPr/>
              <a:t>‹Nr.›</a:t>
            </a:fld>
            <a:endParaRPr lang="de-DE"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1083" y="925"/>
            <a:ext cx="1329033" cy="1086248"/>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0503" y="1718729"/>
            <a:ext cx="2826697" cy="2346016"/>
          </a:xfrm>
          <a:prstGeom prst="rect">
            <a:avLst/>
          </a:prstGeom>
        </p:spPr>
      </p:pic>
      <p:sp>
        <p:nvSpPr>
          <p:cNvPr id="8" name="Rechteck 7"/>
          <p:cNvSpPr/>
          <p:nvPr userDrawn="1"/>
        </p:nvSpPr>
        <p:spPr>
          <a:xfrm>
            <a:off x="3048000" y="1582057"/>
            <a:ext cx="2989200" cy="2670629"/>
          </a:xfrm>
          <a:prstGeom prst="rect">
            <a:avLst/>
          </a:prstGeom>
          <a:solidFill>
            <a:srgbClr val="262626">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1083" y="-11775"/>
            <a:ext cx="1344572" cy="1098948"/>
          </a:xfrm>
          <a:prstGeom prst="rect">
            <a:avLst/>
          </a:prstGeom>
        </p:spPr>
      </p:pic>
    </p:spTree>
    <p:extLst>
      <p:ext uri="{BB962C8B-B14F-4D97-AF65-F5344CB8AC3E}">
        <p14:creationId xmlns:p14="http://schemas.microsoft.com/office/powerpoint/2010/main" val="407839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40000" y="464674"/>
            <a:ext cx="6800600" cy="535339"/>
          </a:xfrm>
          <a:prstGeom prst="rect">
            <a:avLst/>
          </a:prstGeom>
        </p:spPr>
        <p:txBody>
          <a:bodyPr vert="horz" lIns="0" tIns="0" rIns="0" bIns="0" rtlCol="0" anchor="t" anchorCtr="0">
            <a:noAutofit/>
          </a:bodyPr>
          <a:lstStyle/>
          <a:p>
            <a:r>
              <a:rPr lang="de-DE" dirty="0"/>
              <a:t>Titelmasterformat durch Klicken bearbeiten</a:t>
            </a:r>
          </a:p>
        </p:txBody>
      </p:sp>
      <p:sp>
        <p:nvSpPr>
          <p:cNvPr id="3" name="Textplatzhalter 2"/>
          <p:cNvSpPr>
            <a:spLocks noGrp="1"/>
          </p:cNvSpPr>
          <p:nvPr>
            <p:ph type="body" idx="1"/>
          </p:nvPr>
        </p:nvSpPr>
        <p:spPr>
          <a:xfrm>
            <a:off x="540000" y="1315462"/>
            <a:ext cx="7729288" cy="3267254"/>
          </a:xfrm>
          <a:prstGeom prst="rect">
            <a:avLst/>
          </a:prstGeom>
        </p:spPr>
        <p:txBody>
          <a:bodyPr vert="horz" lIns="0" tIns="0" rIns="0" bIns="0" rtlCol="0">
            <a:noAutofit/>
          </a:bodyPr>
          <a:lstStyle/>
          <a:p>
            <a:pPr lvl="0"/>
            <a:r>
              <a:rPr lang="de-DE" dirty="0"/>
              <a:t>Textmasterformat bearbeiten</a:t>
            </a:r>
          </a:p>
          <a:p>
            <a:pPr lvl="1"/>
            <a:r>
              <a:rPr lang="de-DE" dirty="0"/>
              <a:t>Zweite Ebene</a:t>
            </a:r>
          </a:p>
        </p:txBody>
      </p:sp>
      <p:sp>
        <p:nvSpPr>
          <p:cNvPr id="4" name="Datumsplatzhalter 3"/>
          <p:cNvSpPr>
            <a:spLocks noGrp="1"/>
          </p:cNvSpPr>
          <p:nvPr>
            <p:ph type="dt" sz="half" idx="2"/>
          </p:nvPr>
        </p:nvSpPr>
        <p:spPr>
          <a:xfrm>
            <a:off x="1004400" y="4803300"/>
            <a:ext cx="612000" cy="81000"/>
          </a:xfrm>
          <a:prstGeom prst="rect">
            <a:avLst/>
          </a:prstGeom>
        </p:spPr>
        <p:txBody>
          <a:bodyPr vert="horz" lIns="0" tIns="0" rIns="0" bIns="0" rtlCol="0" anchor="t" anchorCtr="0"/>
          <a:lstStyle>
            <a:lvl1pPr algn="l">
              <a:defRPr sz="651">
                <a:solidFill>
                  <a:schemeClr val="tx1"/>
                </a:solidFill>
              </a:defRPr>
            </a:lvl1pPr>
          </a:lstStyle>
          <a:p>
            <a:fld id="{4B9072B6-D2ED-4B33-9D09-EE655E7BEB66}" type="datetime1">
              <a:rPr lang="de-DE" smtClean="0"/>
              <a:t>28.11.2019</a:t>
            </a:fld>
            <a:endParaRPr lang="de-DE" dirty="0"/>
          </a:p>
        </p:txBody>
      </p:sp>
      <p:sp>
        <p:nvSpPr>
          <p:cNvPr id="5" name="Fußzeilenplatzhalter 4"/>
          <p:cNvSpPr>
            <a:spLocks noGrp="1"/>
          </p:cNvSpPr>
          <p:nvPr>
            <p:ph type="ftr" sz="quarter" idx="3"/>
          </p:nvPr>
        </p:nvSpPr>
        <p:spPr>
          <a:xfrm>
            <a:off x="1717200" y="4803300"/>
            <a:ext cx="4320000" cy="81000"/>
          </a:xfrm>
          <a:prstGeom prst="rect">
            <a:avLst/>
          </a:prstGeom>
        </p:spPr>
        <p:txBody>
          <a:bodyPr vert="horz" lIns="0" tIns="0" rIns="0" bIns="0" rtlCol="0" anchor="t" anchorCtr="0"/>
          <a:lstStyle>
            <a:lvl1pPr algn="l">
              <a:defRPr sz="651">
                <a:solidFill>
                  <a:schemeClr val="tx1"/>
                </a:solidFill>
              </a:defRPr>
            </a:lvl1pPr>
          </a:lstStyle>
          <a:p>
            <a:r>
              <a:rPr lang="it-IT"/>
              <a:t>Touristische Produktentwicklung | TMC</a:t>
            </a:r>
            <a:endParaRPr lang="de-DE" dirty="0"/>
          </a:p>
        </p:txBody>
      </p:sp>
      <p:sp>
        <p:nvSpPr>
          <p:cNvPr id="6" name="Foliennummernplatzhalter 5"/>
          <p:cNvSpPr>
            <a:spLocks noGrp="1"/>
          </p:cNvSpPr>
          <p:nvPr>
            <p:ph type="sldNum" sz="quarter" idx="4"/>
          </p:nvPr>
        </p:nvSpPr>
        <p:spPr>
          <a:xfrm>
            <a:off x="540704" y="4802993"/>
            <a:ext cx="360000" cy="81000"/>
          </a:xfrm>
          <a:prstGeom prst="rect">
            <a:avLst/>
          </a:prstGeom>
        </p:spPr>
        <p:txBody>
          <a:bodyPr vert="horz" lIns="0" tIns="0" rIns="0" bIns="0" rtlCol="0" anchor="t" anchorCtr="0"/>
          <a:lstStyle>
            <a:lvl1pPr algn="l">
              <a:defRPr sz="651">
                <a:solidFill>
                  <a:schemeClr val="accent1"/>
                </a:solidFill>
              </a:defRPr>
            </a:lvl1pPr>
          </a:lstStyle>
          <a:p>
            <a:fld id="{B76F5DBD-D1DA-4FC8-8E7F-A5DC7DA043D6}" type="slidenum">
              <a:rPr lang="de-DE" smtClean="0"/>
              <a:pPr/>
              <a:t>‹Nr.›</a:t>
            </a:fld>
            <a:endParaRPr lang="de-DE" dirty="0"/>
          </a:p>
        </p:txBody>
      </p:sp>
      <p:sp>
        <p:nvSpPr>
          <p:cNvPr id="14" name="Textfeld 13"/>
          <p:cNvSpPr txBox="1"/>
          <p:nvPr/>
        </p:nvSpPr>
        <p:spPr>
          <a:xfrm>
            <a:off x="539749" y="264585"/>
            <a:ext cx="7070400" cy="135000"/>
          </a:xfrm>
          <a:prstGeom prst="rect">
            <a:avLst/>
          </a:prstGeom>
          <a:noFill/>
        </p:spPr>
        <p:txBody>
          <a:bodyPr wrap="none" lIns="0" tIns="0" rIns="0" bIns="0" rtlCol="0">
            <a:noAutofit/>
          </a:bodyPr>
          <a:lstStyle/>
          <a:p>
            <a:r>
              <a:rPr lang="de-DE" sz="1200" dirty="0">
                <a:solidFill>
                  <a:schemeClr val="bg2"/>
                </a:solidFill>
              </a:rPr>
              <a:t>3 ZINNEN DOLOMITES SKI RESORT</a:t>
            </a:r>
          </a:p>
        </p:txBody>
      </p:sp>
      <p:pic>
        <p:nvPicPr>
          <p:cNvPr id="7" name="Grafik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1083" y="925"/>
            <a:ext cx="1329033" cy="1086248"/>
          </a:xfrm>
          <a:prstGeom prst="rect">
            <a:avLst/>
          </a:prstGeom>
        </p:spPr>
      </p:pic>
    </p:spTree>
    <p:extLst>
      <p:ext uri="{BB962C8B-B14F-4D97-AF65-F5344CB8AC3E}">
        <p14:creationId xmlns:p14="http://schemas.microsoft.com/office/powerpoint/2010/main" val="167307092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hf hdr="0"/>
  <p:txStyles>
    <p:titleStyle>
      <a:lvl1pPr algn="l" defTabSz="914377" rtl="0" eaLnBrk="1" latinLnBrk="0" hangingPunct="1">
        <a:lnSpc>
          <a:spcPts val="2800"/>
        </a:lnSpc>
        <a:spcBef>
          <a:spcPct val="0"/>
        </a:spcBef>
        <a:buNone/>
        <a:defRPr sz="2600" kern="1200">
          <a:solidFill>
            <a:schemeClr val="tx1"/>
          </a:solidFill>
          <a:latin typeface="+mj-lt"/>
          <a:ea typeface="+mj-ea"/>
          <a:cs typeface="+mj-cs"/>
        </a:defRPr>
      </a:lvl1pPr>
    </p:titleStyle>
    <p:bodyStyle>
      <a:lvl1pPr marL="0" indent="0" algn="l" defTabSz="914377" rtl="0" eaLnBrk="1" latinLnBrk="0" hangingPunct="1">
        <a:lnSpc>
          <a:spcPts val="2200"/>
        </a:lnSpc>
        <a:spcBef>
          <a:spcPts val="0"/>
        </a:spcBef>
        <a:spcAft>
          <a:spcPts val="2200"/>
        </a:spcAft>
        <a:buFont typeface="Arial" panose="020B0604020202020204" pitchFamily="34" charset="0"/>
        <a:buNone/>
        <a:defRPr sz="1500" kern="1200" spc="-11" baseline="0">
          <a:solidFill>
            <a:schemeClr val="bg2"/>
          </a:solidFill>
          <a:latin typeface="+mn-lt"/>
          <a:ea typeface="+mn-ea"/>
          <a:cs typeface="+mn-cs"/>
        </a:defRPr>
      </a:lvl1pPr>
      <a:lvl2pPr marL="197995" indent="-197995" algn="l" defTabSz="914377" rtl="0" eaLnBrk="1" latinLnBrk="0" hangingPunct="1">
        <a:lnSpc>
          <a:spcPts val="2200"/>
        </a:lnSpc>
        <a:spcBef>
          <a:spcPts val="0"/>
        </a:spcBef>
        <a:spcAft>
          <a:spcPts val="2200"/>
        </a:spcAft>
        <a:buClr>
          <a:schemeClr val="accent1"/>
        </a:buClr>
        <a:buFont typeface="Suedtirol" panose="00000400000000000000" pitchFamily="2" charset="0"/>
        <a:buChar char="›"/>
        <a:defRPr sz="1500" kern="1200" spc="-11" baseline="0">
          <a:solidFill>
            <a:schemeClr val="bg2"/>
          </a:solidFill>
          <a:latin typeface="+mn-lt"/>
          <a:ea typeface="+mn-ea"/>
          <a:cs typeface="+mn-cs"/>
        </a:defRPr>
      </a:lvl2pPr>
      <a:lvl3pPr marL="1142971" indent="-228594" algn="l" defTabSz="914377" rtl="0" eaLnBrk="1" latinLnBrk="0" hangingPunct="1">
        <a:lnSpc>
          <a:spcPts val="2200"/>
        </a:lnSpc>
        <a:spcBef>
          <a:spcPts val="0"/>
        </a:spcBef>
        <a:spcAft>
          <a:spcPts val="2200"/>
        </a:spcAft>
        <a:buFont typeface="Arial" panose="020B0604020202020204" pitchFamily="34" charset="0"/>
        <a:buChar char="•"/>
        <a:defRPr sz="1600" kern="1200">
          <a:solidFill>
            <a:schemeClr val="bg2"/>
          </a:solidFill>
          <a:latin typeface="+mn-lt"/>
          <a:ea typeface="+mn-ea"/>
          <a:cs typeface="+mn-cs"/>
        </a:defRPr>
      </a:lvl3pPr>
      <a:lvl4pPr marL="1600160" indent="-228594" algn="l" defTabSz="914377" rtl="0" eaLnBrk="1" latinLnBrk="0" hangingPunct="1">
        <a:lnSpc>
          <a:spcPts val="2200"/>
        </a:lnSpc>
        <a:spcBef>
          <a:spcPts val="0"/>
        </a:spcBef>
        <a:spcAft>
          <a:spcPts val="2200"/>
        </a:spcAft>
        <a:buFont typeface="Arial" panose="020B0604020202020204" pitchFamily="34" charset="0"/>
        <a:buChar char="–"/>
        <a:defRPr sz="1600" kern="1200">
          <a:solidFill>
            <a:schemeClr val="bg2"/>
          </a:solidFill>
          <a:latin typeface="+mn-lt"/>
          <a:ea typeface="+mn-ea"/>
          <a:cs typeface="+mn-cs"/>
        </a:defRPr>
      </a:lvl4pPr>
      <a:lvl5pPr marL="2057349" indent="-228594" algn="l" defTabSz="914377" rtl="0" eaLnBrk="1" latinLnBrk="0" hangingPunct="1">
        <a:lnSpc>
          <a:spcPts val="2200"/>
        </a:lnSpc>
        <a:spcBef>
          <a:spcPts val="0"/>
        </a:spcBef>
        <a:spcAft>
          <a:spcPts val="2200"/>
        </a:spcAft>
        <a:buFont typeface="Arial" panose="020B0604020202020204" pitchFamily="34" charset="0"/>
        <a:buChar char="»"/>
        <a:defRPr sz="1600" kern="1200">
          <a:solidFill>
            <a:schemeClr val="bg2"/>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68299" y="3315194"/>
            <a:ext cx="7729200" cy="810000"/>
          </a:xfrm>
        </p:spPr>
        <p:txBody>
          <a:bodyPr/>
          <a:lstStyle/>
          <a:p>
            <a:r>
              <a:rPr lang="de-DE" dirty="0"/>
              <a:t>3 Zinnen Dolomites</a:t>
            </a:r>
            <a:endParaRPr lang="de-DE" sz="1800" dirty="0">
              <a:latin typeface="+mn-lt"/>
            </a:endParaRPr>
          </a:p>
        </p:txBody>
      </p:sp>
      <p:sp>
        <p:nvSpPr>
          <p:cNvPr id="6" name="Textfeld 5"/>
          <p:cNvSpPr txBox="1"/>
          <p:nvPr/>
        </p:nvSpPr>
        <p:spPr>
          <a:xfrm>
            <a:off x="323849" y="3811067"/>
            <a:ext cx="3910879" cy="369332"/>
          </a:xfrm>
          <a:prstGeom prst="rect">
            <a:avLst/>
          </a:prstGeom>
          <a:noFill/>
        </p:spPr>
        <p:txBody>
          <a:bodyPr wrap="none" rtlCol="0">
            <a:spAutoFit/>
          </a:bodyPr>
          <a:lstStyle/>
          <a:p>
            <a:r>
              <a:rPr lang="de-DE" dirty="0">
                <a:solidFill>
                  <a:schemeClr val="bg1"/>
                </a:solidFill>
              </a:rPr>
              <a:t>Touristische Produktentwicklung</a:t>
            </a:r>
          </a:p>
        </p:txBody>
      </p:sp>
      <p:sp>
        <p:nvSpPr>
          <p:cNvPr id="4" name="Textfeld 3"/>
          <p:cNvSpPr txBox="1"/>
          <p:nvPr/>
        </p:nvSpPr>
        <p:spPr>
          <a:xfrm>
            <a:off x="323849" y="4551752"/>
            <a:ext cx="3886449" cy="292388"/>
          </a:xfrm>
          <a:prstGeom prst="rect">
            <a:avLst/>
          </a:prstGeom>
          <a:noFill/>
        </p:spPr>
        <p:txBody>
          <a:bodyPr wrap="none" rtlCol="0">
            <a:spAutoFit/>
          </a:bodyPr>
          <a:lstStyle/>
          <a:p>
            <a:r>
              <a:rPr lang="de-DE" sz="1300" dirty="0">
                <a:solidFill>
                  <a:schemeClr val="bg1"/>
                </a:solidFill>
              </a:rPr>
              <a:t>Dr. Ing. Mark Winkler | </a:t>
            </a:r>
            <a:r>
              <a:rPr lang="de-DE" sz="1300" dirty="0" err="1">
                <a:solidFill>
                  <a:schemeClr val="bg1"/>
                </a:solidFill>
              </a:rPr>
              <a:t>Bruneck</a:t>
            </a:r>
            <a:r>
              <a:rPr lang="de-DE" sz="1300" dirty="0">
                <a:solidFill>
                  <a:schemeClr val="bg1"/>
                </a:solidFill>
              </a:rPr>
              <a:t> 09.12.2019</a:t>
            </a:r>
          </a:p>
        </p:txBody>
      </p:sp>
    </p:spTree>
    <p:extLst>
      <p:ext uri="{BB962C8B-B14F-4D97-AF65-F5344CB8AC3E}">
        <p14:creationId xmlns:p14="http://schemas.microsoft.com/office/powerpoint/2010/main" val="29223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B468A1A-532E-4FCC-A250-7AC073B76800}"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10</a:t>
            </a:fld>
            <a:endParaRPr lang="de-DE"/>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l="-214" t="15543" r="-210" b="105"/>
          <a:stretch/>
        </p:blipFill>
        <p:spPr>
          <a:xfrm>
            <a:off x="-64393" y="-12318"/>
            <a:ext cx="9208394" cy="5155818"/>
          </a:xfrm>
          <a:prstGeom prst="rect">
            <a:avLst/>
          </a:prstGeom>
        </p:spPr>
      </p:pic>
    </p:spTree>
    <p:extLst>
      <p:ext uri="{BB962C8B-B14F-4D97-AF65-F5344CB8AC3E}">
        <p14:creationId xmlns:p14="http://schemas.microsoft.com/office/powerpoint/2010/main" val="2090139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t="2452" r="2684"/>
          <a:stretch/>
        </p:blipFill>
        <p:spPr>
          <a:xfrm>
            <a:off x="1256283" y="831559"/>
            <a:ext cx="6289583" cy="4139889"/>
          </a:xfrm>
          <a:prstGeom prst="rect">
            <a:avLst/>
          </a:prstGeom>
        </p:spPr>
      </p:pic>
      <p:sp>
        <p:nvSpPr>
          <p:cNvPr id="4" name="Datumsplatzhalter 3"/>
          <p:cNvSpPr>
            <a:spLocks noGrp="1"/>
          </p:cNvSpPr>
          <p:nvPr>
            <p:ph type="dt" sz="half" idx="10"/>
          </p:nvPr>
        </p:nvSpPr>
        <p:spPr/>
        <p:txBody>
          <a:bodyPr/>
          <a:lstStyle/>
          <a:p>
            <a:r>
              <a:rPr lang="de-DE"/>
              <a:t>05.06.2018</a:t>
            </a:r>
          </a:p>
        </p:txBody>
      </p:sp>
      <p:sp>
        <p:nvSpPr>
          <p:cNvPr id="5" name="Fußzeilenplatzhalter 4"/>
          <p:cNvSpPr>
            <a:spLocks noGrp="1"/>
          </p:cNvSpPr>
          <p:nvPr>
            <p:ph type="ftr" sz="quarter" idx="11"/>
          </p:nvPr>
        </p:nvSpPr>
        <p:spPr/>
        <p:txBody>
          <a:bodyPr/>
          <a:lstStyle/>
          <a:p>
            <a:r>
              <a:rPr lang="it-IT"/>
              <a:t>Product. Brand. Marketing &amp; Sales.</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11</a:t>
            </a:fld>
            <a:endParaRPr lang="de-DE"/>
          </a:p>
        </p:txBody>
      </p:sp>
      <p:sp>
        <p:nvSpPr>
          <p:cNvPr id="8" name="Titel 1"/>
          <p:cNvSpPr txBox="1">
            <a:spLocks/>
          </p:cNvSpPr>
          <p:nvPr/>
        </p:nvSpPr>
        <p:spPr>
          <a:xfrm>
            <a:off x="540704" y="412347"/>
            <a:ext cx="6800600" cy="535339"/>
          </a:xfrm>
          <a:prstGeom prst="rect">
            <a:avLst/>
          </a:prstGeom>
        </p:spPr>
        <p:txBody>
          <a:bodyPr vert="horz" lIns="0" tIns="0" rIns="0" bIns="0" rtlCol="0" anchor="t" anchorCtr="0">
            <a:noAutofit/>
          </a:bodyPr>
          <a:lstStyle>
            <a:lvl1pPr algn="l" defTabSz="914377" rtl="0" eaLnBrk="1" latinLnBrk="0" hangingPunct="1">
              <a:lnSpc>
                <a:spcPts val="2800"/>
              </a:lnSpc>
              <a:spcBef>
                <a:spcPct val="0"/>
              </a:spcBef>
              <a:buNone/>
              <a:defRPr sz="2600" kern="1200">
                <a:solidFill>
                  <a:schemeClr val="tx1"/>
                </a:solidFill>
                <a:latin typeface="+mj-lt"/>
                <a:ea typeface="+mj-ea"/>
                <a:cs typeface="+mj-cs"/>
              </a:defRPr>
            </a:lvl1pPr>
          </a:lstStyle>
          <a:p>
            <a:r>
              <a:rPr lang="de-DE" sz="1800" dirty="0"/>
              <a:t>Markenregeln 3 Zinnen Dolomites</a:t>
            </a:r>
          </a:p>
        </p:txBody>
      </p:sp>
      <p:sp>
        <p:nvSpPr>
          <p:cNvPr id="9" name="Rechteck 8"/>
          <p:cNvSpPr/>
          <p:nvPr/>
        </p:nvSpPr>
        <p:spPr>
          <a:xfrm>
            <a:off x="5183746" y="566670"/>
            <a:ext cx="2034862" cy="10947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3214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B468A1A-532E-4FCC-A250-7AC073B76800}"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12</a:t>
            </a:fld>
            <a:endParaRPr lang="de-DE"/>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5384" b="10320"/>
          <a:stretch/>
        </p:blipFill>
        <p:spPr>
          <a:xfrm>
            <a:off x="-1" y="0"/>
            <a:ext cx="9144001" cy="5138670"/>
          </a:xfrm>
          <a:prstGeom prst="rect">
            <a:avLst/>
          </a:prstGeom>
        </p:spPr>
      </p:pic>
    </p:spTree>
    <p:extLst>
      <p:ext uri="{BB962C8B-B14F-4D97-AF65-F5344CB8AC3E}">
        <p14:creationId xmlns:p14="http://schemas.microsoft.com/office/powerpoint/2010/main" val="3227462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t="2452" r="2684"/>
          <a:stretch/>
        </p:blipFill>
        <p:spPr>
          <a:xfrm>
            <a:off x="1256283" y="831559"/>
            <a:ext cx="6289583" cy="4139889"/>
          </a:xfrm>
          <a:prstGeom prst="rect">
            <a:avLst/>
          </a:prstGeom>
        </p:spPr>
      </p:pic>
      <p:sp>
        <p:nvSpPr>
          <p:cNvPr id="4" name="Datumsplatzhalter 3"/>
          <p:cNvSpPr>
            <a:spLocks noGrp="1"/>
          </p:cNvSpPr>
          <p:nvPr>
            <p:ph type="dt" sz="half" idx="10"/>
          </p:nvPr>
        </p:nvSpPr>
        <p:spPr/>
        <p:txBody>
          <a:bodyPr/>
          <a:lstStyle/>
          <a:p>
            <a:r>
              <a:rPr lang="de-DE"/>
              <a:t>05.06.2018</a:t>
            </a:r>
          </a:p>
        </p:txBody>
      </p:sp>
      <p:sp>
        <p:nvSpPr>
          <p:cNvPr id="5" name="Fußzeilenplatzhalter 4"/>
          <p:cNvSpPr>
            <a:spLocks noGrp="1"/>
          </p:cNvSpPr>
          <p:nvPr>
            <p:ph type="ftr" sz="quarter" idx="11"/>
          </p:nvPr>
        </p:nvSpPr>
        <p:spPr/>
        <p:txBody>
          <a:bodyPr/>
          <a:lstStyle/>
          <a:p>
            <a:r>
              <a:rPr lang="it-IT"/>
              <a:t>Product. Brand. Marketing &amp; Sales.</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13</a:t>
            </a:fld>
            <a:endParaRPr lang="de-DE"/>
          </a:p>
        </p:txBody>
      </p:sp>
      <p:sp>
        <p:nvSpPr>
          <p:cNvPr id="8" name="Titel 1"/>
          <p:cNvSpPr txBox="1">
            <a:spLocks/>
          </p:cNvSpPr>
          <p:nvPr/>
        </p:nvSpPr>
        <p:spPr>
          <a:xfrm>
            <a:off x="540704" y="412347"/>
            <a:ext cx="6800600" cy="535339"/>
          </a:xfrm>
          <a:prstGeom prst="rect">
            <a:avLst/>
          </a:prstGeom>
        </p:spPr>
        <p:txBody>
          <a:bodyPr vert="horz" lIns="0" tIns="0" rIns="0" bIns="0" rtlCol="0" anchor="t" anchorCtr="0">
            <a:noAutofit/>
          </a:bodyPr>
          <a:lstStyle>
            <a:lvl1pPr algn="l" defTabSz="914377" rtl="0" eaLnBrk="1" latinLnBrk="0" hangingPunct="1">
              <a:lnSpc>
                <a:spcPts val="2800"/>
              </a:lnSpc>
              <a:spcBef>
                <a:spcPct val="0"/>
              </a:spcBef>
              <a:buNone/>
              <a:defRPr sz="2600" kern="1200">
                <a:solidFill>
                  <a:schemeClr val="tx1"/>
                </a:solidFill>
                <a:latin typeface="+mj-lt"/>
                <a:ea typeface="+mj-ea"/>
                <a:cs typeface="+mj-cs"/>
              </a:defRPr>
            </a:lvl1pPr>
          </a:lstStyle>
          <a:p>
            <a:r>
              <a:rPr lang="de-DE" sz="1800" dirty="0"/>
              <a:t>Markenregeln 3 Zinnen Dolomites</a:t>
            </a:r>
          </a:p>
        </p:txBody>
      </p:sp>
      <p:sp>
        <p:nvSpPr>
          <p:cNvPr id="9" name="Rechteck 8"/>
          <p:cNvSpPr/>
          <p:nvPr/>
        </p:nvSpPr>
        <p:spPr>
          <a:xfrm>
            <a:off x="5808372" y="2723882"/>
            <a:ext cx="2002665" cy="10367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1710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B468A1A-532E-4FCC-A250-7AC073B76800}"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14</a:t>
            </a:fld>
            <a:endParaRPr lang="de-DE"/>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b="15761"/>
          <a:stretch/>
        </p:blipFill>
        <p:spPr>
          <a:xfrm>
            <a:off x="0" y="0"/>
            <a:ext cx="9150152" cy="5138670"/>
          </a:xfrm>
          <a:prstGeom prst="rect">
            <a:avLst/>
          </a:prstGeom>
        </p:spPr>
      </p:pic>
    </p:spTree>
    <p:extLst>
      <p:ext uri="{BB962C8B-B14F-4D97-AF65-F5344CB8AC3E}">
        <p14:creationId xmlns:p14="http://schemas.microsoft.com/office/powerpoint/2010/main" val="3629518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t="2452" r="2684"/>
          <a:stretch/>
        </p:blipFill>
        <p:spPr>
          <a:xfrm>
            <a:off x="1256283" y="831559"/>
            <a:ext cx="6289583" cy="4139889"/>
          </a:xfrm>
          <a:prstGeom prst="rect">
            <a:avLst/>
          </a:prstGeom>
        </p:spPr>
      </p:pic>
      <p:sp>
        <p:nvSpPr>
          <p:cNvPr id="4" name="Datumsplatzhalter 3"/>
          <p:cNvSpPr>
            <a:spLocks noGrp="1"/>
          </p:cNvSpPr>
          <p:nvPr>
            <p:ph type="dt" sz="half" idx="10"/>
          </p:nvPr>
        </p:nvSpPr>
        <p:spPr/>
        <p:txBody>
          <a:bodyPr/>
          <a:lstStyle/>
          <a:p>
            <a:r>
              <a:rPr lang="de-DE"/>
              <a:t>05.06.2018</a:t>
            </a:r>
          </a:p>
        </p:txBody>
      </p:sp>
      <p:sp>
        <p:nvSpPr>
          <p:cNvPr id="5" name="Fußzeilenplatzhalter 4"/>
          <p:cNvSpPr>
            <a:spLocks noGrp="1"/>
          </p:cNvSpPr>
          <p:nvPr>
            <p:ph type="ftr" sz="quarter" idx="11"/>
          </p:nvPr>
        </p:nvSpPr>
        <p:spPr/>
        <p:txBody>
          <a:bodyPr/>
          <a:lstStyle/>
          <a:p>
            <a:r>
              <a:rPr lang="it-IT"/>
              <a:t>Product. Brand. Marketing &amp; Sales.</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15</a:t>
            </a:fld>
            <a:endParaRPr lang="de-DE"/>
          </a:p>
        </p:txBody>
      </p:sp>
      <p:sp>
        <p:nvSpPr>
          <p:cNvPr id="9" name="Titel 1"/>
          <p:cNvSpPr txBox="1">
            <a:spLocks/>
          </p:cNvSpPr>
          <p:nvPr/>
        </p:nvSpPr>
        <p:spPr>
          <a:xfrm>
            <a:off x="540704" y="412347"/>
            <a:ext cx="6800600" cy="535339"/>
          </a:xfrm>
          <a:prstGeom prst="rect">
            <a:avLst/>
          </a:prstGeom>
        </p:spPr>
        <p:txBody>
          <a:bodyPr vert="horz" lIns="0" tIns="0" rIns="0" bIns="0" rtlCol="0" anchor="t" anchorCtr="0">
            <a:noAutofit/>
          </a:bodyPr>
          <a:lstStyle>
            <a:lvl1pPr algn="l" defTabSz="914377" rtl="0" eaLnBrk="1" latinLnBrk="0" hangingPunct="1">
              <a:lnSpc>
                <a:spcPts val="2800"/>
              </a:lnSpc>
              <a:spcBef>
                <a:spcPct val="0"/>
              </a:spcBef>
              <a:buNone/>
              <a:defRPr sz="2600" kern="1200">
                <a:solidFill>
                  <a:schemeClr val="tx1"/>
                </a:solidFill>
                <a:latin typeface="+mj-lt"/>
                <a:ea typeface="+mj-ea"/>
                <a:cs typeface="+mj-cs"/>
              </a:defRPr>
            </a:lvl1pPr>
          </a:lstStyle>
          <a:p>
            <a:r>
              <a:rPr lang="de-DE" sz="1800" dirty="0"/>
              <a:t>Markenregeln 3 Zinnen Dolomites</a:t>
            </a:r>
          </a:p>
        </p:txBody>
      </p:sp>
      <p:sp>
        <p:nvSpPr>
          <p:cNvPr id="10" name="Rechteck 9"/>
          <p:cNvSpPr/>
          <p:nvPr/>
        </p:nvSpPr>
        <p:spPr>
          <a:xfrm>
            <a:off x="3143662" y="4089043"/>
            <a:ext cx="2994338" cy="9723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248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B468A1A-532E-4FCC-A250-7AC073B76800}"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16</a:t>
            </a:fld>
            <a:endParaRPr lang="de-DE"/>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9640"/>
            <a:ext cx="9144000" cy="6096000"/>
          </a:xfrm>
          <a:prstGeom prst="rect">
            <a:avLst/>
          </a:prstGeom>
        </p:spPr>
      </p:pic>
    </p:spTree>
    <p:extLst>
      <p:ext uri="{BB962C8B-B14F-4D97-AF65-F5344CB8AC3E}">
        <p14:creationId xmlns:p14="http://schemas.microsoft.com/office/powerpoint/2010/main" val="300596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t="2452" r="2684"/>
          <a:stretch/>
        </p:blipFill>
        <p:spPr>
          <a:xfrm>
            <a:off x="1256283" y="831559"/>
            <a:ext cx="6289583" cy="4139889"/>
          </a:xfrm>
          <a:prstGeom prst="rect">
            <a:avLst/>
          </a:prstGeom>
        </p:spPr>
      </p:pic>
      <p:sp>
        <p:nvSpPr>
          <p:cNvPr id="4" name="Datumsplatzhalter 3"/>
          <p:cNvSpPr>
            <a:spLocks noGrp="1"/>
          </p:cNvSpPr>
          <p:nvPr>
            <p:ph type="dt" sz="half" idx="10"/>
          </p:nvPr>
        </p:nvSpPr>
        <p:spPr/>
        <p:txBody>
          <a:bodyPr/>
          <a:lstStyle/>
          <a:p>
            <a:r>
              <a:rPr lang="de-DE"/>
              <a:t>05.06.2018</a:t>
            </a:r>
          </a:p>
        </p:txBody>
      </p:sp>
      <p:sp>
        <p:nvSpPr>
          <p:cNvPr id="5" name="Fußzeilenplatzhalter 4"/>
          <p:cNvSpPr>
            <a:spLocks noGrp="1"/>
          </p:cNvSpPr>
          <p:nvPr>
            <p:ph type="ftr" sz="quarter" idx="11"/>
          </p:nvPr>
        </p:nvSpPr>
        <p:spPr/>
        <p:txBody>
          <a:bodyPr/>
          <a:lstStyle/>
          <a:p>
            <a:r>
              <a:rPr lang="it-IT"/>
              <a:t>Product. Brand. Marketing &amp; Sales.</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17</a:t>
            </a:fld>
            <a:endParaRPr lang="de-DE"/>
          </a:p>
        </p:txBody>
      </p:sp>
      <p:sp>
        <p:nvSpPr>
          <p:cNvPr id="9" name="Titel 1"/>
          <p:cNvSpPr txBox="1">
            <a:spLocks/>
          </p:cNvSpPr>
          <p:nvPr/>
        </p:nvSpPr>
        <p:spPr>
          <a:xfrm>
            <a:off x="540704" y="412347"/>
            <a:ext cx="6800600" cy="535339"/>
          </a:xfrm>
          <a:prstGeom prst="rect">
            <a:avLst/>
          </a:prstGeom>
        </p:spPr>
        <p:txBody>
          <a:bodyPr vert="horz" lIns="0" tIns="0" rIns="0" bIns="0" rtlCol="0" anchor="t" anchorCtr="0">
            <a:noAutofit/>
          </a:bodyPr>
          <a:lstStyle>
            <a:lvl1pPr algn="l" defTabSz="914377" rtl="0" eaLnBrk="1" latinLnBrk="0" hangingPunct="1">
              <a:lnSpc>
                <a:spcPts val="2800"/>
              </a:lnSpc>
              <a:spcBef>
                <a:spcPct val="0"/>
              </a:spcBef>
              <a:buNone/>
              <a:defRPr sz="2600" kern="1200">
                <a:solidFill>
                  <a:schemeClr val="tx1"/>
                </a:solidFill>
                <a:latin typeface="+mj-lt"/>
                <a:ea typeface="+mj-ea"/>
                <a:cs typeface="+mj-cs"/>
              </a:defRPr>
            </a:lvl1pPr>
          </a:lstStyle>
          <a:p>
            <a:r>
              <a:rPr lang="de-DE" sz="1800" dirty="0"/>
              <a:t>Markenregeln 3 Zinnen Dolomites</a:t>
            </a:r>
          </a:p>
        </p:txBody>
      </p:sp>
      <p:sp>
        <p:nvSpPr>
          <p:cNvPr id="10" name="Rechteck 9"/>
          <p:cNvSpPr/>
          <p:nvPr/>
        </p:nvSpPr>
        <p:spPr>
          <a:xfrm>
            <a:off x="1256283" y="2820474"/>
            <a:ext cx="2099769"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3313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Datumsplatzhalter 3"/>
          <p:cNvSpPr>
            <a:spLocks noGrp="1"/>
          </p:cNvSpPr>
          <p:nvPr>
            <p:ph type="dt" sz="half" idx="10"/>
          </p:nvPr>
        </p:nvSpPr>
        <p:spPr/>
        <p:txBody>
          <a:bodyPr/>
          <a:lstStyle/>
          <a:p>
            <a:fld id="{5F3E4900-8A5B-46AD-9652-BA892B321698}"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pic>
        <p:nvPicPr>
          <p:cNvPr id="7" name="Inhaltsplatzhalt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385" b="9222"/>
          <a:stretch/>
        </p:blipFill>
        <p:spPr>
          <a:xfrm>
            <a:off x="0" y="-1"/>
            <a:ext cx="9144000" cy="5145111"/>
          </a:xfrm>
        </p:spPr>
      </p:pic>
      <p:pic>
        <p:nvPicPr>
          <p:cNvPr id="8" name="Picture 2" descr="f6ebd45b-1ae5-420c-bb43-317fd9de3dbd@EURP18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41" t="4831" r="32850" b="2513"/>
          <a:stretch/>
        </p:blipFill>
        <p:spPr bwMode="auto">
          <a:xfrm rot="5400000">
            <a:off x="964039" y="192849"/>
            <a:ext cx="1783727" cy="232737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04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 Olpers Bergwelt</a:t>
            </a:r>
          </a:p>
        </p:txBody>
      </p:sp>
      <p:pic>
        <p:nvPicPr>
          <p:cNvPr id="8" name="Olperl_ohnetex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58116" y="855319"/>
            <a:ext cx="7090732" cy="3988174"/>
          </a:xfrm>
        </p:spPr>
      </p:pic>
      <p:sp>
        <p:nvSpPr>
          <p:cNvPr id="4" name="Datumsplatzhalter 3"/>
          <p:cNvSpPr>
            <a:spLocks noGrp="1"/>
          </p:cNvSpPr>
          <p:nvPr>
            <p:ph type="dt" sz="half" idx="10"/>
          </p:nvPr>
        </p:nvSpPr>
        <p:spPr/>
        <p:txBody>
          <a:bodyPr/>
          <a:lstStyle/>
          <a:p>
            <a:fld id="{188FBFAD-6E65-49C2-AE26-767D59F199FC}" type="datetime1">
              <a:rPr lang="de-DE" smtClean="0"/>
              <a:t>28.11.2019</a:t>
            </a:fld>
            <a:endParaRPr lang="de-DE"/>
          </a:p>
        </p:txBody>
      </p:sp>
      <p:sp>
        <p:nvSpPr>
          <p:cNvPr id="5" name="Fußzeilenplatzhalter 4"/>
          <p:cNvSpPr>
            <a:spLocks noGrp="1"/>
          </p:cNvSpPr>
          <p:nvPr>
            <p:ph type="ftr" sz="quarter" idx="11"/>
          </p:nvPr>
        </p:nvSpPr>
        <p:spPr/>
        <p:txBody>
          <a:bodyPr/>
          <a:lstStyle/>
          <a:p>
            <a:r>
              <a:rPr lang="it-IT" dirty="0" err="1"/>
              <a:t>Touristische</a:t>
            </a:r>
            <a:r>
              <a:rPr lang="it-IT" dirty="0"/>
              <a:t> </a:t>
            </a:r>
            <a:r>
              <a:rPr lang="it-IT" dirty="0" err="1"/>
              <a:t>Produktentwicklung</a:t>
            </a:r>
            <a:r>
              <a:rPr lang="it-IT" dirty="0"/>
              <a:t> | TMC</a:t>
            </a:r>
            <a:endParaRPr lang="de-DE" dirty="0"/>
          </a:p>
        </p:txBody>
      </p:sp>
      <p:sp>
        <p:nvSpPr>
          <p:cNvPr id="6" name="Foliennummernplatzhalter 5"/>
          <p:cNvSpPr>
            <a:spLocks noGrp="1"/>
          </p:cNvSpPr>
          <p:nvPr>
            <p:ph type="sldNum" sz="quarter" idx="12"/>
          </p:nvPr>
        </p:nvSpPr>
        <p:spPr/>
        <p:txBody>
          <a:bodyPr/>
          <a:lstStyle/>
          <a:p>
            <a:fld id="{B76F5DBD-D1DA-4FC8-8E7F-A5DC7DA043D6}" type="slidenum">
              <a:rPr lang="de-DE" smtClean="0"/>
              <a:t>19</a:t>
            </a:fld>
            <a:endParaRPr lang="de-DE"/>
          </a:p>
        </p:txBody>
      </p:sp>
    </p:spTree>
    <p:extLst>
      <p:ext uri="{BB962C8B-B14F-4D97-AF65-F5344CB8AC3E}">
        <p14:creationId xmlns:p14="http://schemas.microsoft.com/office/powerpoint/2010/main" val="1975416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88FBFAD-6E65-49C2-AE26-767D59F199FC}" type="datetime1">
              <a:rPr lang="de-DE" smtClean="0"/>
              <a:t>28.11.2019</a:t>
            </a:fld>
            <a:endParaRPr lang="de-DE"/>
          </a:p>
        </p:txBody>
      </p:sp>
      <p:sp>
        <p:nvSpPr>
          <p:cNvPr id="5" name="Fußzeilenplatzhalter 4"/>
          <p:cNvSpPr>
            <a:spLocks noGrp="1"/>
          </p:cNvSpPr>
          <p:nvPr>
            <p:ph type="ftr" sz="quarter" idx="11"/>
          </p:nvPr>
        </p:nvSpPr>
        <p:spPr/>
        <p:txBody>
          <a:bodyPr/>
          <a:lstStyle/>
          <a:p>
            <a:r>
              <a:rPr lang="it-IT" dirty="0" err="1"/>
              <a:t>Touristische</a:t>
            </a:r>
            <a:r>
              <a:rPr lang="it-IT" dirty="0"/>
              <a:t> </a:t>
            </a:r>
            <a:r>
              <a:rPr lang="it-IT" dirty="0" err="1"/>
              <a:t>Produktentwicklung</a:t>
            </a:r>
            <a:r>
              <a:rPr lang="it-IT" dirty="0"/>
              <a:t> | TMC</a:t>
            </a:r>
            <a:endParaRPr lang="de-DE" dirty="0"/>
          </a:p>
        </p:txBody>
      </p:sp>
      <p:sp>
        <p:nvSpPr>
          <p:cNvPr id="6" name="Foliennummernplatzhalter 5"/>
          <p:cNvSpPr>
            <a:spLocks noGrp="1"/>
          </p:cNvSpPr>
          <p:nvPr>
            <p:ph type="sldNum" sz="quarter" idx="12"/>
          </p:nvPr>
        </p:nvSpPr>
        <p:spPr/>
        <p:txBody>
          <a:bodyPr/>
          <a:lstStyle/>
          <a:p>
            <a:fld id="{B76F5DBD-D1DA-4FC8-8E7F-A5DC7DA043D6}" type="slidenum">
              <a:rPr lang="de-DE" smtClean="0"/>
              <a:t>2</a:t>
            </a:fld>
            <a:endParaRPr lang="de-DE"/>
          </a:p>
        </p:txBody>
      </p:sp>
      <p:sp>
        <p:nvSpPr>
          <p:cNvPr id="2" name="Rechteck 1"/>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itel 6"/>
          <p:cNvSpPr>
            <a:spLocks noGrp="1"/>
          </p:cNvSpPr>
          <p:nvPr>
            <p:ph type="title"/>
          </p:nvPr>
        </p:nvSpPr>
        <p:spPr>
          <a:xfrm>
            <a:off x="540000" y="319894"/>
            <a:ext cx="8482080" cy="535339"/>
          </a:xfrm>
        </p:spPr>
        <p:txBody>
          <a:bodyPr/>
          <a:lstStyle/>
          <a:p>
            <a:r>
              <a:rPr lang="de-DE" dirty="0">
                <a:solidFill>
                  <a:schemeClr val="accent6">
                    <a:lumMod val="65000"/>
                  </a:schemeClr>
                </a:solidFill>
              </a:rPr>
              <a:t>Ausgangssituation - Sommersaison 2015</a:t>
            </a:r>
            <a:br>
              <a:rPr lang="de-DE" dirty="0">
                <a:solidFill>
                  <a:schemeClr val="accent6">
                    <a:lumMod val="65000"/>
                  </a:schemeClr>
                </a:solidFill>
              </a:rPr>
            </a:br>
            <a:r>
              <a:rPr lang="de-DE" dirty="0">
                <a:solidFill>
                  <a:schemeClr val="accent6">
                    <a:lumMod val="65000"/>
                  </a:schemeClr>
                </a:solidFill>
              </a:rPr>
              <a:t>Wandergebiet HELM:</a:t>
            </a:r>
          </a:p>
        </p:txBody>
      </p:sp>
      <p:sp>
        <p:nvSpPr>
          <p:cNvPr id="8" name="Rechteck 7"/>
          <p:cNvSpPr/>
          <p:nvPr/>
        </p:nvSpPr>
        <p:spPr>
          <a:xfrm>
            <a:off x="349774" y="1188576"/>
            <a:ext cx="7954641" cy="3600986"/>
          </a:xfrm>
          <a:prstGeom prst="rect">
            <a:avLst/>
          </a:prstGeom>
        </p:spPr>
        <p:txBody>
          <a:bodyPr wrap="square">
            <a:spAutoFit/>
          </a:bodyPr>
          <a:lstStyle/>
          <a:p>
            <a:pPr algn="ctr"/>
            <a:r>
              <a:rPr lang="de-DE" sz="6600" dirty="0">
                <a:solidFill>
                  <a:schemeClr val="accent6"/>
                </a:solidFill>
                <a:latin typeface="Verdana" panose="020B0604030504040204" pitchFamily="34" charset="0"/>
                <a:ea typeface="Calibri" panose="020F0502020204030204" pitchFamily="34" charset="0"/>
                <a:cs typeface="Calibri" panose="020F0502020204030204" pitchFamily="34" charset="0"/>
              </a:rPr>
              <a:t>118.516</a:t>
            </a:r>
            <a:r>
              <a:rPr lang="de-DE" sz="3200" dirty="0">
                <a:solidFill>
                  <a:schemeClr val="bg2"/>
                </a:solidFill>
                <a:latin typeface="Verdana" panose="020B0604030504040204" pitchFamily="34" charset="0"/>
                <a:ea typeface="Calibri" panose="020F0502020204030204" pitchFamily="34" charset="0"/>
                <a:cs typeface="Calibri" panose="020F0502020204030204" pitchFamily="34" charset="0"/>
              </a:rPr>
              <a:t> </a:t>
            </a:r>
          </a:p>
          <a:p>
            <a:pPr algn="ctr"/>
            <a:r>
              <a:rPr lang="de-DE" sz="3200" dirty="0">
                <a:solidFill>
                  <a:schemeClr val="bg2"/>
                </a:solidFill>
                <a:latin typeface="Verdana" panose="020B0604030504040204" pitchFamily="34" charset="0"/>
                <a:ea typeface="Calibri" panose="020F0502020204030204" pitchFamily="34" charset="0"/>
                <a:cs typeface="Calibri" panose="020F0502020204030204" pitchFamily="34" charset="0"/>
              </a:rPr>
              <a:t>Fahrten</a:t>
            </a:r>
          </a:p>
          <a:p>
            <a:pPr algn="ctr"/>
            <a:endParaRPr lang="de-DE" sz="3200" dirty="0">
              <a:solidFill>
                <a:schemeClr val="bg2"/>
              </a:solidFill>
              <a:latin typeface="Verdana" panose="020B0604030504040204" pitchFamily="34" charset="0"/>
              <a:ea typeface="Calibri" panose="020F0502020204030204" pitchFamily="34" charset="0"/>
              <a:cs typeface="Calibri" panose="020F0502020204030204" pitchFamily="34" charset="0"/>
            </a:endParaRPr>
          </a:p>
          <a:p>
            <a:pPr algn="ctr"/>
            <a:r>
              <a:rPr lang="de-DE" sz="3200" dirty="0">
                <a:solidFill>
                  <a:schemeClr val="bg2"/>
                </a:solidFill>
                <a:latin typeface="Verdana" panose="020B0604030504040204" pitchFamily="34" charset="0"/>
                <a:ea typeface="Calibri" panose="020F0502020204030204" pitchFamily="34" charset="0"/>
                <a:cs typeface="Calibri" panose="020F0502020204030204" pitchFamily="34" charset="0"/>
              </a:rPr>
              <a:t>ca. </a:t>
            </a:r>
            <a:r>
              <a:rPr lang="de-DE" sz="6600" dirty="0">
                <a:solidFill>
                  <a:schemeClr val="accent6"/>
                </a:solidFill>
                <a:latin typeface="Verdana" panose="020B0604030504040204" pitchFamily="34" charset="0"/>
                <a:ea typeface="Calibri" panose="020F0502020204030204" pitchFamily="34" charset="0"/>
                <a:cs typeface="Calibri" panose="020F0502020204030204" pitchFamily="34" charset="0"/>
              </a:rPr>
              <a:t>150.000€</a:t>
            </a:r>
          </a:p>
          <a:p>
            <a:pPr algn="ctr"/>
            <a:r>
              <a:rPr lang="de-DE" sz="3200" dirty="0">
                <a:solidFill>
                  <a:schemeClr val="bg2"/>
                </a:solidFill>
                <a:latin typeface="Verdana" panose="020B0604030504040204" pitchFamily="34" charset="0"/>
                <a:ea typeface="Calibri" panose="020F0502020204030204" pitchFamily="34" charset="0"/>
                <a:cs typeface="Calibri" panose="020F0502020204030204" pitchFamily="34" charset="0"/>
              </a:rPr>
              <a:t>Umsatz im Helmrestaurant</a:t>
            </a:r>
          </a:p>
        </p:txBody>
      </p:sp>
    </p:spTree>
    <p:extLst>
      <p:ext uri="{BB962C8B-B14F-4D97-AF65-F5344CB8AC3E}">
        <p14:creationId xmlns:p14="http://schemas.microsoft.com/office/powerpoint/2010/main" val="1812505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188FBFAD-6E65-49C2-AE26-767D59F199FC}" type="datetime1">
              <a:rPr lang="de-DE" smtClean="0"/>
              <a:t>28.11.2019</a:t>
            </a:fld>
            <a:endParaRPr lang="de-DE"/>
          </a:p>
        </p:txBody>
      </p:sp>
      <p:sp>
        <p:nvSpPr>
          <p:cNvPr id="5" name="Fußzeilenplatzhalter 4"/>
          <p:cNvSpPr>
            <a:spLocks noGrp="1"/>
          </p:cNvSpPr>
          <p:nvPr>
            <p:ph type="ftr" sz="quarter" idx="11"/>
          </p:nvPr>
        </p:nvSpPr>
        <p:spPr/>
        <p:txBody>
          <a:bodyPr/>
          <a:lstStyle/>
          <a:p>
            <a:r>
              <a:rPr lang="it-IT" dirty="0" err="1"/>
              <a:t>Touristische</a:t>
            </a:r>
            <a:r>
              <a:rPr lang="it-IT" dirty="0"/>
              <a:t> </a:t>
            </a:r>
            <a:r>
              <a:rPr lang="it-IT" dirty="0" err="1"/>
              <a:t>Produktentwicklung</a:t>
            </a:r>
            <a:r>
              <a:rPr lang="it-IT" dirty="0"/>
              <a:t> | TMC</a:t>
            </a:r>
            <a:endParaRPr lang="de-DE" dirty="0"/>
          </a:p>
        </p:txBody>
      </p:sp>
      <p:sp>
        <p:nvSpPr>
          <p:cNvPr id="6" name="Foliennummernplatzhalter 5"/>
          <p:cNvSpPr>
            <a:spLocks noGrp="1"/>
          </p:cNvSpPr>
          <p:nvPr>
            <p:ph type="sldNum" sz="quarter" idx="12"/>
          </p:nvPr>
        </p:nvSpPr>
        <p:spPr/>
        <p:txBody>
          <a:bodyPr/>
          <a:lstStyle/>
          <a:p>
            <a:fld id="{B76F5DBD-D1DA-4FC8-8E7F-A5DC7DA043D6}" type="slidenum">
              <a:rPr lang="de-DE" smtClean="0"/>
              <a:t>20</a:t>
            </a:fld>
            <a:endParaRPr lang="de-DE"/>
          </a:p>
        </p:txBody>
      </p:sp>
      <p:sp>
        <p:nvSpPr>
          <p:cNvPr id="2" name="Rechteck 1"/>
          <p:cNvSpPr/>
          <p:nvPr/>
        </p:nvSpPr>
        <p:spPr>
          <a:xfrm>
            <a:off x="0" y="-1"/>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itel 6"/>
          <p:cNvSpPr>
            <a:spLocks noGrp="1"/>
          </p:cNvSpPr>
          <p:nvPr>
            <p:ph type="title"/>
          </p:nvPr>
        </p:nvSpPr>
        <p:spPr>
          <a:xfrm>
            <a:off x="540704" y="244154"/>
            <a:ext cx="6800600" cy="535339"/>
          </a:xfrm>
        </p:spPr>
        <p:txBody>
          <a:bodyPr/>
          <a:lstStyle/>
          <a:p>
            <a:r>
              <a:rPr lang="de-DE" dirty="0">
                <a:solidFill>
                  <a:schemeClr val="accent6">
                    <a:lumMod val="65000"/>
                  </a:schemeClr>
                </a:solidFill>
              </a:rPr>
              <a:t>Erfolgsanalyse - Sommersaison 2019</a:t>
            </a:r>
          </a:p>
        </p:txBody>
      </p:sp>
      <p:graphicFrame>
        <p:nvGraphicFramePr>
          <p:cNvPr id="15" name="Diagramm 14"/>
          <p:cNvGraphicFramePr/>
          <p:nvPr>
            <p:extLst>
              <p:ext uri="{D42A27DB-BD31-4B8C-83A1-F6EECF244321}">
                <p14:modId xmlns:p14="http://schemas.microsoft.com/office/powerpoint/2010/main" val="2183478650"/>
              </p:ext>
            </p:extLst>
          </p:nvPr>
        </p:nvGraphicFramePr>
        <p:xfrm>
          <a:off x="1441408" y="658447"/>
          <a:ext cx="6096000" cy="4265592"/>
        </p:xfrm>
        <a:graphic>
          <a:graphicData uri="http://schemas.openxmlformats.org/drawingml/2006/chart">
            <c:chart xmlns:c="http://schemas.openxmlformats.org/drawingml/2006/chart" xmlns:r="http://schemas.openxmlformats.org/officeDocument/2006/relationships" r:id="rId3"/>
          </a:graphicData>
        </a:graphic>
      </p:graphicFrame>
      <p:grpSp>
        <p:nvGrpSpPr>
          <p:cNvPr id="24" name="Gruppieren 23"/>
          <p:cNvGrpSpPr/>
          <p:nvPr/>
        </p:nvGrpSpPr>
        <p:grpSpPr>
          <a:xfrm>
            <a:off x="3322629" y="1755112"/>
            <a:ext cx="2662352" cy="2346777"/>
            <a:chOff x="3322629" y="1755112"/>
            <a:chExt cx="2662352" cy="2346777"/>
          </a:xfrm>
        </p:grpSpPr>
        <p:sp>
          <p:nvSpPr>
            <p:cNvPr id="14" name="Bogen 13"/>
            <p:cNvSpPr/>
            <p:nvPr/>
          </p:nvSpPr>
          <p:spPr>
            <a:xfrm rot="16629972">
              <a:off x="3651867" y="1768775"/>
              <a:ext cx="2003876" cy="2662352"/>
            </a:xfrm>
            <a:prstGeom prst="arc">
              <a:avLst>
                <a:gd name="adj1" fmla="val 15867217"/>
                <a:gd name="adj2" fmla="val 3308987"/>
              </a:avLst>
            </a:prstGeom>
            <a:ln w="3175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Textfeld 15"/>
            <p:cNvSpPr txBox="1"/>
            <p:nvPr/>
          </p:nvSpPr>
          <p:spPr>
            <a:xfrm>
              <a:off x="4242728" y="1755112"/>
              <a:ext cx="1152988" cy="369332"/>
            </a:xfrm>
            <a:prstGeom prst="rect">
              <a:avLst/>
            </a:prstGeom>
            <a:noFill/>
          </p:spPr>
          <p:txBody>
            <a:bodyPr wrap="square" rtlCol="0">
              <a:spAutoFit/>
            </a:bodyPr>
            <a:lstStyle/>
            <a:p>
              <a:r>
                <a:rPr lang="de-DE" dirty="0">
                  <a:solidFill>
                    <a:srgbClr val="00B050"/>
                  </a:solidFill>
                  <a:latin typeface="+mj-lt"/>
                </a:rPr>
                <a:t>+ 82,7%</a:t>
              </a:r>
            </a:p>
          </p:txBody>
        </p:sp>
      </p:grpSp>
      <p:grpSp>
        <p:nvGrpSpPr>
          <p:cNvPr id="29" name="Gruppieren 28"/>
          <p:cNvGrpSpPr/>
          <p:nvPr/>
        </p:nvGrpSpPr>
        <p:grpSpPr>
          <a:xfrm>
            <a:off x="3879804" y="1111567"/>
            <a:ext cx="4154374" cy="3429578"/>
            <a:chOff x="3879804" y="1111567"/>
            <a:chExt cx="4154374" cy="3429578"/>
          </a:xfrm>
        </p:grpSpPr>
        <p:sp>
          <p:nvSpPr>
            <p:cNvPr id="27" name="Bogen 26"/>
            <p:cNvSpPr/>
            <p:nvPr/>
          </p:nvSpPr>
          <p:spPr>
            <a:xfrm rot="16629972">
              <a:off x="4270624" y="777592"/>
              <a:ext cx="3372733" cy="4154374"/>
            </a:xfrm>
            <a:prstGeom prst="arc">
              <a:avLst>
                <a:gd name="adj1" fmla="val 15716741"/>
                <a:gd name="adj2" fmla="val 21591798"/>
              </a:avLst>
            </a:prstGeom>
            <a:ln w="3175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Textfeld 27"/>
            <p:cNvSpPr txBox="1"/>
            <p:nvPr/>
          </p:nvSpPr>
          <p:spPr>
            <a:xfrm rot="19886470">
              <a:off x="4085012" y="1111567"/>
              <a:ext cx="1152988" cy="369332"/>
            </a:xfrm>
            <a:prstGeom prst="rect">
              <a:avLst/>
            </a:prstGeom>
            <a:noFill/>
          </p:spPr>
          <p:txBody>
            <a:bodyPr wrap="square" rtlCol="0">
              <a:spAutoFit/>
            </a:bodyPr>
            <a:lstStyle/>
            <a:p>
              <a:r>
                <a:rPr lang="de-DE" dirty="0">
                  <a:solidFill>
                    <a:srgbClr val="00B050"/>
                  </a:solidFill>
                  <a:latin typeface="+mj-lt"/>
                </a:rPr>
                <a:t>+ 200%</a:t>
              </a:r>
            </a:p>
          </p:txBody>
        </p:sp>
      </p:grpSp>
    </p:spTree>
    <p:extLst>
      <p:ext uri="{BB962C8B-B14F-4D97-AF65-F5344CB8AC3E}">
        <p14:creationId xmlns:p14="http://schemas.microsoft.com/office/powerpoint/2010/main" val="177098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4" name="Textfeld 3"/>
          <p:cNvSpPr txBox="1"/>
          <p:nvPr/>
        </p:nvSpPr>
        <p:spPr>
          <a:xfrm>
            <a:off x="323849" y="4551752"/>
            <a:ext cx="3886449" cy="292388"/>
          </a:xfrm>
          <a:prstGeom prst="rect">
            <a:avLst/>
          </a:prstGeom>
          <a:noFill/>
        </p:spPr>
        <p:txBody>
          <a:bodyPr wrap="none" rtlCol="0">
            <a:spAutoFit/>
          </a:bodyPr>
          <a:lstStyle/>
          <a:p>
            <a:r>
              <a:rPr lang="de-DE" sz="1300" dirty="0">
                <a:solidFill>
                  <a:schemeClr val="bg1"/>
                </a:solidFill>
              </a:rPr>
              <a:t>Dr. Ing. Mark Winkler | </a:t>
            </a:r>
            <a:r>
              <a:rPr lang="de-DE" sz="1300" dirty="0" err="1">
                <a:solidFill>
                  <a:schemeClr val="bg1"/>
                </a:solidFill>
              </a:rPr>
              <a:t>Bruneck</a:t>
            </a:r>
            <a:r>
              <a:rPr lang="de-DE" sz="1300" dirty="0">
                <a:solidFill>
                  <a:schemeClr val="bg1"/>
                </a:solidFill>
              </a:rPr>
              <a:t> 09.12.2019</a:t>
            </a:r>
          </a:p>
        </p:txBody>
      </p:sp>
      <p:sp>
        <p:nvSpPr>
          <p:cNvPr id="5" name="Textfeld 4">
            <a:extLst>
              <a:ext uri="{FF2B5EF4-FFF2-40B4-BE49-F238E27FC236}">
                <a16:creationId xmlns:a16="http://schemas.microsoft.com/office/drawing/2014/main" id="{EDB9EC73-5022-4421-A56D-7F45C2ADF94F}"/>
              </a:ext>
            </a:extLst>
          </p:cNvPr>
          <p:cNvSpPr txBox="1"/>
          <p:nvPr/>
        </p:nvSpPr>
        <p:spPr>
          <a:xfrm>
            <a:off x="403611" y="223592"/>
            <a:ext cx="6667210" cy="461665"/>
          </a:xfrm>
          <a:prstGeom prst="rect">
            <a:avLst/>
          </a:prstGeom>
          <a:noFill/>
        </p:spPr>
        <p:txBody>
          <a:bodyPr wrap="none" rtlCol="0">
            <a:spAutoFit/>
          </a:bodyPr>
          <a:lstStyle/>
          <a:p>
            <a:r>
              <a:rPr lang="de-DE" sz="2400" b="1" dirty="0">
                <a:solidFill>
                  <a:schemeClr val="bg1"/>
                </a:solidFill>
              </a:rPr>
              <a:t>Vielen Dank für Ihre Aufmerksamkeit</a:t>
            </a:r>
          </a:p>
        </p:txBody>
      </p:sp>
    </p:spTree>
    <p:extLst>
      <p:ext uri="{BB962C8B-B14F-4D97-AF65-F5344CB8AC3E}">
        <p14:creationId xmlns:p14="http://schemas.microsoft.com/office/powerpoint/2010/main" val="359874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rotWithShape="1">
          <a:blip r:embed="rId3">
            <a:extLst>
              <a:ext uri="{28A0092B-C50C-407E-A947-70E740481C1C}">
                <a14:useLocalDpi xmlns:a14="http://schemas.microsoft.com/office/drawing/2010/main" val="0"/>
              </a:ext>
            </a:extLst>
          </a:blip>
          <a:srcRect l="16406" t="5637" r="27424" b="10643"/>
          <a:stretch/>
        </p:blipFill>
        <p:spPr>
          <a:xfrm>
            <a:off x="3406820" y="2295928"/>
            <a:ext cx="1821872" cy="2715491"/>
          </a:xfrm>
          <a:prstGeom prst="rect">
            <a:avLst/>
          </a:prstGeom>
        </p:spPr>
      </p:pic>
      <p:sp>
        <p:nvSpPr>
          <p:cNvPr id="4" name="Datumsplatzhalter 3"/>
          <p:cNvSpPr>
            <a:spLocks noGrp="1"/>
          </p:cNvSpPr>
          <p:nvPr>
            <p:ph type="dt" sz="half" idx="10"/>
          </p:nvPr>
        </p:nvSpPr>
        <p:spPr/>
        <p:txBody>
          <a:bodyPr/>
          <a:lstStyle/>
          <a:p>
            <a:fld id="{188FBFAD-6E65-49C2-AE26-767D59F199FC}" type="datetime1">
              <a:rPr lang="de-DE" smtClean="0"/>
              <a:t>28.11.2019</a:t>
            </a:fld>
            <a:endParaRPr lang="de-DE"/>
          </a:p>
        </p:txBody>
      </p:sp>
      <p:sp>
        <p:nvSpPr>
          <p:cNvPr id="5" name="Fußzeilenplatzhalter 4"/>
          <p:cNvSpPr>
            <a:spLocks noGrp="1"/>
          </p:cNvSpPr>
          <p:nvPr>
            <p:ph type="ftr" sz="quarter" idx="11"/>
          </p:nvPr>
        </p:nvSpPr>
        <p:spPr/>
        <p:txBody>
          <a:bodyPr/>
          <a:lstStyle/>
          <a:p>
            <a:r>
              <a:rPr lang="it-IT" dirty="0" err="1"/>
              <a:t>Touristische</a:t>
            </a:r>
            <a:r>
              <a:rPr lang="it-IT" dirty="0"/>
              <a:t> </a:t>
            </a:r>
            <a:r>
              <a:rPr lang="it-IT" dirty="0" err="1"/>
              <a:t>Produktentwicklung</a:t>
            </a:r>
            <a:r>
              <a:rPr lang="it-IT" dirty="0"/>
              <a:t> | TMC</a:t>
            </a:r>
            <a:endParaRPr lang="de-DE" dirty="0"/>
          </a:p>
        </p:txBody>
      </p:sp>
      <p:sp>
        <p:nvSpPr>
          <p:cNvPr id="6" name="Foliennummernplatzhalter 5"/>
          <p:cNvSpPr>
            <a:spLocks noGrp="1"/>
          </p:cNvSpPr>
          <p:nvPr>
            <p:ph type="sldNum" sz="quarter" idx="12"/>
          </p:nvPr>
        </p:nvSpPr>
        <p:spPr/>
        <p:txBody>
          <a:bodyPr/>
          <a:lstStyle/>
          <a:p>
            <a:fld id="{B76F5DBD-D1DA-4FC8-8E7F-A5DC7DA043D6}" type="slidenum">
              <a:rPr lang="de-DE" smtClean="0"/>
              <a:t>3</a:t>
            </a:fld>
            <a:endParaRPr lang="de-DE"/>
          </a:p>
        </p:txBody>
      </p:sp>
      <p:sp>
        <p:nvSpPr>
          <p:cNvPr id="7" name="Titel 6"/>
          <p:cNvSpPr>
            <a:spLocks noGrp="1"/>
          </p:cNvSpPr>
          <p:nvPr>
            <p:ph type="title"/>
          </p:nvPr>
        </p:nvSpPr>
        <p:spPr/>
        <p:txBody>
          <a:bodyPr/>
          <a:lstStyle/>
          <a:p>
            <a:r>
              <a:rPr lang="de-DE" dirty="0"/>
              <a:t>Sommersaison 2015</a:t>
            </a:r>
          </a:p>
        </p:txBody>
      </p:sp>
      <p:sp>
        <p:nvSpPr>
          <p:cNvPr id="3" name="Wolkenförmige Legende 2"/>
          <p:cNvSpPr/>
          <p:nvPr/>
        </p:nvSpPr>
        <p:spPr>
          <a:xfrm>
            <a:off x="5689076" y="1036471"/>
            <a:ext cx="2660072" cy="1391835"/>
          </a:xfrm>
          <a:prstGeom prst="cloudCallout">
            <a:avLst>
              <a:gd name="adj1" fmla="val -67638"/>
              <a:gd name="adj2" fmla="val 55277"/>
            </a:avLst>
          </a:prstGeom>
          <a:solidFill>
            <a:schemeClr val="accent5">
              <a:lumMod val="8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83189">
            <a:off x="6526352" y="1281620"/>
            <a:ext cx="564693" cy="564693"/>
          </a:xfrm>
          <a:prstGeom prst="rect">
            <a:avLst/>
          </a:prstGeom>
        </p:spPr>
      </p:pic>
      <p:sp>
        <p:nvSpPr>
          <p:cNvPr id="13" name="Wolkenförmige Legende 12"/>
          <p:cNvSpPr/>
          <p:nvPr/>
        </p:nvSpPr>
        <p:spPr>
          <a:xfrm>
            <a:off x="3196712" y="553113"/>
            <a:ext cx="2189018" cy="1136072"/>
          </a:xfrm>
          <a:prstGeom prst="cloudCallout">
            <a:avLst>
              <a:gd name="adj1" fmla="val 1952"/>
              <a:gd name="adj2" fmla="val 99086"/>
            </a:avLst>
          </a:prstGeom>
          <a:solidFill>
            <a:schemeClr val="accent5">
              <a:lumMod val="8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18245">
            <a:off x="3938623" y="785371"/>
            <a:ext cx="509272" cy="509272"/>
          </a:xfrm>
          <a:prstGeom prst="rect">
            <a:avLst/>
          </a:prstGeom>
        </p:spPr>
      </p:pic>
      <p:sp>
        <p:nvSpPr>
          <p:cNvPr id="15" name="Wolkenförmige Legende 14"/>
          <p:cNvSpPr/>
          <p:nvPr/>
        </p:nvSpPr>
        <p:spPr>
          <a:xfrm>
            <a:off x="143433" y="1357954"/>
            <a:ext cx="2430917" cy="1222951"/>
          </a:xfrm>
          <a:prstGeom prst="cloudCallout">
            <a:avLst>
              <a:gd name="adj1" fmla="val 77195"/>
              <a:gd name="adj2" fmla="val 51737"/>
            </a:avLst>
          </a:prstGeom>
          <a:solidFill>
            <a:schemeClr val="accent5">
              <a:lumMod val="8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01147">
            <a:off x="989409" y="1592040"/>
            <a:ext cx="564770" cy="564770"/>
          </a:xfrm>
          <a:prstGeom prst="rect">
            <a:avLst/>
          </a:prstGeom>
        </p:spPr>
      </p:pic>
      <p:pic>
        <p:nvPicPr>
          <p:cNvPr id="22" name="Grafik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2454" y="1264533"/>
            <a:ext cx="1774692" cy="1006614"/>
          </a:xfrm>
          <a:prstGeom prst="rect">
            <a:avLst/>
          </a:prstGeom>
        </p:spPr>
      </p:pic>
      <p:pic>
        <p:nvPicPr>
          <p:cNvPr id="23" name="Grafik 22"/>
          <p:cNvPicPr>
            <a:picLocks noChangeAspect="1"/>
          </p:cNvPicPr>
          <p:nvPr/>
        </p:nvPicPr>
        <p:blipFill>
          <a:blip r:embed="rId8"/>
          <a:stretch>
            <a:fillRect/>
          </a:stretch>
        </p:blipFill>
        <p:spPr>
          <a:xfrm>
            <a:off x="3760167" y="830515"/>
            <a:ext cx="1348802" cy="776241"/>
          </a:xfrm>
          <a:prstGeom prst="rect">
            <a:avLst/>
          </a:prstGeom>
        </p:spPr>
      </p:pic>
      <p:pic>
        <p:nvPicPr>
          <p:cNvPr id="24" name="Grafik 23"/>
          <p:cNvPicPr>
            <a:picLocks noChangeAspect="1"/>
          </p:cNvPicPr>
          <p:nvPr/>
        </p:nvPicPr>
        <p:blipFill>
          <a:blip r:embed="rId8"/>
          <a:stretch>
            <a:fillRect/>
          </a:stretch>
        </p:blipFill>
        <p:spPr>
          <a:xfrm>
            <a:off x="736322" y="1584882"/>
            <a:ext cx="1615580" cy="914479"/>
          </a:xfrm>
          <a:prstGeom prst="rect">
            <a:avLst/>
          </a:prstGeom>
        </p:spPr>
      </p:pic>
    </p:spTree>
    <p:extLst>
      <p:ext uri="{BB962C8B-B14F-4D97-AF65-F5344CB8AC3E}">
        <p14:creationId xmlns:p14="http://schemas.microsoft.com/office/powerpoint/2010/main" val="1904951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0" y="464674"/>
            <a:ext cx="6800600" cy="369745"/>
          </a:xfrm>
        </p:spPr>
        <p:txBody>
          <a:bodyPr/>
          <a:lstStyle/>
          <a:p>
            <a:r>
              <a:rPr lang="de-DE" dirty="0"/>
              <a:t>Umsetzung des Produktes</a:t>
            </a:r>
          </a:p>
        </p:txBody>
      </p:sp>
      <p:sp>
        <p:nvSpPr>
          <p:cNvPr id="4" name="Datumsplatzhalter 3"/>
          <p:cNvSpPr>
            <a:spLocks noGrp="1"/>
          </p:cNvSpPr>
          <p:nvPr>
            <p:ph type="dt" sz="half" idx="10"/>
          </p:nvPr>
        </p:nvSpPr>
        <p:spPr/>
        <p:txBody>
          <a:bodyPr/>
          <a:lstStyle/>
          <a:p>
            <a:r>
              <a:rPr lang="de-DE"/>
              <a:t>05.06.2018</a:t>
            </a:r>
          </a:p>
        </p:txBody>
      </p:sp>
      <p:sp>
        <p:nvSpPr>
          <p:cNvPr id="5" name="Fußzeilenplatzhalter 4"/>
          <p:cNvSpPr>
            <a:spLocks noGrp="1"/>
          </p:cNvSpPr>
          <p:nvPr>
            <p:ph type="ftr" sz="quarter" idx="11"/>
          </p:nvPr>
        </p:nvSpPr>
        <p:spPr/>
        <p:txBody>
          <a:bodyPr/>
          <a:lstStyle/>
          <a:p>
            <a:r>
              <a:rPr lang="it-IT"/>
              <a:t>Product. Brand. Marketing &amp; Sales.</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4</a:t>
            </a:fld>
            <a:endParaRPr lang="de-DE"/>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685" y="3463819"/>
            <a:ext cx="1023553" cy="1020838"/>
          </a:xfrm>
          <a:prstGeom prst="rect">
            <a:avLst/>
          </a:prstGeom>
        </p:spPr>
      </p:pic>
      <p:sp>
        <p:nvSpPr>
          <p:cNvPr id="9" name="Textfeld 8"/>
          <p:cNvSpPr txBox="1"/>
          <p:nvPr/>
        </p:nvSpPr>
        <p:spPr>
          <a:xfrm>
            <a:off x="3489903" y="4434057"/>
            <a:ext cx="1331969" cy="307777"/>
          </a:xfrm>
          <a:prstGeom prst="rect">
            <a:avLst/>
          </a:prstGeom>
          <a:noFill/>
        </p:spPr>
        <p:txBody>
          <a:bodyPr wrap="square" rtlCol="0">
            <a:spAutoFit/>
          </a:bodyPr>
          <a:lstStyle/>
          <a:p>
            <a:r>
              <a:rPr lang="de-DE" sz="1400" dirty="0">
                <a:solidFill>
                  <a:srgbClr val="0070C0"/>
                </a:solidFill>
                <a:latin typeface="+mj-lt"/>
              </a:rPr>
              <a:t>Neues Produkt</a:t>
            </a:r>
          </a:p>
        </p:txBody>
      </p:sp>
      <p:pic>
        <p:nvPicPr>
          <p:cNvPr id="1030" name="Picture 6" descr="Ähnliches F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478" y="567040"/>
            <a:ext cx="1331969" cy="133196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3472509" y="1594623"/>
            <a:ext cx="1331969" cy="307777"/>
          </a:xfrm>
          <a:prstGeom prst="rect">
            <a:avLst/>
          </a:prstGeom>
          <a:noFill/>
        </p:spPr>
        <p:txBody>
          <a:bodyPr wrap="square" rtlCol="0">
            <a:spAutoFit/>
          </a:bodyPr>
          <a:lstStyle/>
          <a:p>
            <a:r>
              <a:rPr lang="de-DE" sz="1400" dirty="0">
                <a:solidFill>
                  <a:srgbClr val="0070C0"/>
                </a:solidFill>
                <a:latin typeface="+mj-lt"/>
              </a:rPr>
              <a:t>Internes Team</a:t>
            </a:r>
          </a:p>
        </p:txBody>
      </p:sp>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2217" y="1407088"/>
            <a:ext cx="216490" cy="176942"/>
          </a:xfrm>
          <a:prstGeom prst="rect">
            <a:avLst/>
          </a:prstGeom>
        </p:spPr>
      </p:pic>
      <p:pic>
        <p:nvPicPr>
          <p:cNvPr id="15" name="Grafi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674" y="1367343"/>
            <a:ext cx="133913" cy="109450"/>
          </a:xfrm>
          <a:prstGeom prst="rect">
            <a:avLst/>
          </a:prstGeom>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8065" y="1386109"/>
            <a:ext cx="133913" cy="109450"/>
          </a:xfrm>
          <a:prstGeom prst="rect">
            <a:avLst/>
          </a:prstGeom>
        </p:spPr>
      </p:pic>
      <p:cxnSp>
        <p:nvCxnSpPr>
          <p:cNvPr id="12" name="Gerade Verbindung mit Pfeil 11"/>
          <p:cNvCxnSpPr/>
          <p:nvPr/>
        </p:nvCxnSpPr>
        <p:spPr>
          <a:xfrm flipH="1">
            <a:off x="2021983" y="1748511"/>
            <a:ext cx="1158946" cy="691128"/>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1403330" y="2439639"/>
            <a:ext cx="977512" cy="276999"/>
          </a:xfrm>
          <a:prstGeom prst="rect">
            <a:avLst/>
          </a:prstGeom>
          <a:noFill/>
        </p:spPr>
        <p:txBody>
          <a:bodyPr wrap="none" rtlCol="0">
            <a:spAutoFit/>
          </a:bodyPr>
          <a:lstStyle/>
          <a:p>
            <a:r>
              <a:rPr lang="de-DE" sz="1200" dirty="0">
                <a:latin typeface="+mj-lt"/>
              </a:rPr>
              <a:t>Produktidee</a:t>
            </a:r>
          </a:p>
        </p:txBody>
      </p:sp>
      <p:cxnSp>
        <p:nvCxnSpPr>
          <p:cNvPr id="22" name="Gerade Verbindung mit Pfeil 21"/>
          <p:cNvCxnSpPr/>
          <p:nvPr/>
        </p:nvCxnSpPr>
        <p:spPr>
          <a:xfrm flipH="1">
            <a:off x="3141747" y="1911082"/>
            <a:ext cx="202036" cy="547689"/>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2464560" y="2430484"/>
            <a:ext cx="1187505" cy="276999"/>
          </a:xfrm>
          <a:prstGeom prst="rect">
            <a:avLst/>
          </a:prstGeom>
          <a:noFill/>
        </p:spPr>
        <p:txBody>
          <a:bodyPr wrap="none" rtlCol="0">
            <a:spAutoFit/>
          </a:bodyPr>
          <a:lstStyle/>
          <a:p>
            <a:r>
              <a:rPr lang="de-DE" sz="1200" dirty="0">
                <a:latin typeface="+mj-lt"/>
              </a:rPr>
              <a:t>Projektplanung</a:t>
            </a:r>
          </a:p>
        </p:txBody>
      </p:sp>
      <p:cxnSp>
        <p:nvCxnSpPr>
          <p:cNvPr id="26" name="Gerade Verbindung mit Pfeil 25"/>
          <p:cNvCxnSpPr>
            <a:stCxn id="1030" idx="2"/>
          </p:cNvCxnSpPr>
          <p:nvPr/>
        </p:nvCxnSpPr>
        <p:spPr>
          <a:xfrm>
            <a:off x="4110463" y="1899009"/>
            <a:ext cx="80699" cy="540809"/>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3679005" y="2430484"/>
            <a:ext cx="906017" cy="276999"/>
          </a:xfrm>
          <a:prstGeom prst="rect">
            <a:avLst/>
          </a:prstGeom>
          <a:noFill/>
        </p:spPr>
        <p:txBody>
          <a:bodyPr wrap="none" rtlCol="0">
            <a:spAutoFit/>
          </a:bodyPr>
          <a:lstStyle/>
          <a:p>
            <a:r>
              <a:rPr lang="de-DE" sz="1200" dirty="0">
                <a:latin typeface="+mj-lt"/>
              </a:rPr>
              <a:t>Umsetzung</a:t>
            </a:r>
          </a:p>
        </p:txBody>
      </p:sp>
      <p:cxnSp>
        <p:nvCxnSpPr>
          <p:cNvPr id="30" name="Gerade Verbindung mit Pfeil 29"/>
          <p:cNvCxnSpPr/>
          <p:nvPr/>
        </p:nvCxnSpPr>
        <p:spPr>
          <a:xfrm>
            <a:off x="4521626" y="1890293"/>
            <a:ext cx="282852" cy="487880"/>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4585022" y="2338150"/>
            <a:ext cx="1227644" cy="461665"/>
          </a:xfrm>
          <a:prstGeom prst="rect">
            <a:avLst/>
          </a:prstGeom>
          <a:noFill/>
        </p:spPr>
        <p:txBody>
          <a:bodyPr wrap="none" rtlCol="0">
            <a:spAutoFit/>
          </a:bodyPr>
          <a:lstStyle/>
          <a:p>
            <a:r>
              <a:rPr lang="de-DE" sz="1200" dirty="0">
                <a:latin typeface="+mj-lt"/>
              </a:rPr>
              <a:t>laufende</a:t>
            </a:r>
          </a:p>
          <a:p>
            <a:r>
              <a:rPr lang="de-DE" sz="1200" dirty="0">
                <a:latin typeface="+mj-lt"/>
              </a:rPr>
              <a:t>Kommunikation</a:t>
            </a:r>
          </a:p>
        </p:txBody>
      </p:sp>
      <p:cxnSp>
        <p:nvCxnSpPr>
          <p:cNvPr id="33" name="Gerade Verbindung mit Pfeil 32"/>
          <p:cNvCxnSpPr/>
          <p:nvPr/>
        </p:nvCxnSpPr>
        <p:spPr>
          <a:xfrm>
            <a:off x="4847487" y="1754408"/>
            <a:ext cx="1134834" cy="623765"/>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5832334" y="2338150"/>
            <a:ext cx="1511889" cy="461665"/>
          </a:xfrm>
          <a:prstGeom prst="rect">
            <a:avLst/>
          </a:prstGeom>
          <a:noFill/>
        </p:spPr>
        <p:txBody>
          <a:bodyPr wrap="none" rtlCol="0">
            <a:spAutoFit/>
          </a:bodyPr>
          <a:lstStyle/>
          <a:p>
            <a:r>
              <a:rPr lang="de-DE" sz="1200" dirty="0">
                <a:latin typeface="+mj-lt"/>
              </a:rPr>
              <a:t>Wartung, Pflege und</a:t>
            </a:r>
          </a:p>
          <a:p>
            <a:r>
              <a:rPr lang="de-DE" sz="1200" dirty="0">
                <a:latin typeface="+mj-lt"/>
              </a:rPr>
              <a:t>Weiterentwicklung</a:t>
            </a:r>
          </a:p>
        </p:txBody>
      </p:sp>
      <p:cxnSp>
        <p:nvCxnSpPr>
          <p:cNvPr id="34" name="Gerade Verbindung mit Pfeil 33"/>
          <p:cNvCxnSpPr/>
          <p:nvPr/>
        </p:nvCxnSpPr>
        <p:spPr>
          <a:xfrm>
            <a:off x="1951149" y="2707483"/>
            <a:ext cx="1345843" cy="853525"/>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3054725" y="2675324"/>
            <a:ext cx="513622" cy="609543"/>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a:off x="4002217" y="2675324"/>
            <a:ext cx="43708" cy="590675"/>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flipH="1">
            <a:off x="4585021" y="2772693"/>
            <a:ext cx="458238" cy="548905"/>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flipH="1">
            <a:off x="4776447" y="2775231"/>
            <a:ext cx="1559033" cy="845234"/>
          </a:xfrm>
          <a:prstGeom prst="straightConnector1">
            <a:avLst/>
          </a:prstGeom>
          <a:ln w="1651">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28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Produktentwicklung</a:t>
            </a:r>
          </a:p>
        </p:txBody>
      </p:sp>
      <p:sp>
        <p:nvSpPr>
          <p:cNvPr id="4" name="Datumsplatzhalter 3"/>
          <p:cNvSpPr>
            <a:spLocks noGrp="1"/>
          </p:cNvSpPr>
          <p:nvPr>
            <p:ph type="dt" sz="half" idx="10"/>
          </p:nvPr>
        </p:nvSpPr>
        <p:spPr/>
        <p:txBody>
          <a:bodyPr/>
          <a:lstStyle/>
          <a:p>
            <a:fld id="{5F3E4900-8A5B-46AD-9652-BA892B321698}"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5</a:t>
            </a:fld>
            <a:endParaRPr lang="de-DE"/>
          </a:p>
        </p:txBody>
      </p:sp>
      <p:sp>
        <p:nvSpPr>
          <p:cNvPr id="12" name="AutoShape 6" descr="Bildergebnis für symbol für Produk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cxnSp>
        <p:nvCxnSpPr>
          <p:cNvPr id="14" name="Gerade Verbindung mit Pfeil 13"/>
          <p:cNvCxnSpPr/>
          <p:nvPr/>
        </p:nvCxnSpPr>
        <p:spPr>
          <a:xfrm flipH="1">
            <a:off x="2272145" y="3065565"/>
            <a:ext cx="852950" cy="19904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036" y="2724673"/>
            <a:ext cx="1058860" cy="1268766"/>
          </a:xfrm>
          <a:prstGeom prst="rect">
            <a:avLst/>
          </a:prstGeom>
        </p:spPr>
      </p:pic>
      <p:cxnSp>
        <p:nvCxnSpPr>
          <p:cNvPr id="23" name="Gerade Verbindung mit Pfeil 22"/>
          <p:cNvCxnSpPr/>
          <p:nvPr/>
        </p:nvCxnSpPr>
        <p:spPr>
          <a:xfrm flipH="1" flipV="1">
            <a:off x="3211536" y="1719176"/>
            <a:ext cx="413516" cy="66892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9" name="Grafik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296" y="871160"/>
            <a:ext cx="821879" cy="819699"/>
          </a:xfrm>
          <a:prstGeom prst="rect">
            <a:avLst/>
          </a:prstGeom>
        </p:spPr>
      </p:pic>
      <p:pic>
        <p:nvPicPr>
          <p:cNvPr id="27" name="Grafik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4115" y="979925"/>
            <a:ext cx="904479" cy="739251"/>
          </a:xfrm>
          <a:prstGeom prst="rect">
            <a:avLst/>
          </a:prstGeom>
          <a:effectLst>
            <a:outerShdw blurRad="63500" sx="102000" sy="102000" algn="ctr" rotWithShape="0">
              <a:prstClr val="black">
                <a:alpha val="40000"/>
              </a:prstClr>
            </a:outerShdw>
          </a:effectLst>
        </p:spPr>
      </p:pic>
      <p:pic>
        <p:nvPicPr>
          <p:cNvPr id="20" name="Grafik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755" y="2388098"/>
            <a:ext cx="2117920" cy="2112302"/>
          </a:xfrm>
          <a:prstGeom prst="rect">
            <a:avLst/>
          </a:prstGeom>
        </p:spPr>
      </p:pic>
      <p:sp>
        <p:nvSpPr>
          <p:cNvPr id="2053" name="Pfeil nach links und rechts 2052"/>
          <p:cNvSpPr/>
          <p:nvPr/>
        </p:nvSpPr>
        <p:spPr>
          <a:xfrm>
            <a:off x="2751924" y="1305439"/>
            <a:ext cx="641220" cy="22167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60" name="Picture 12" descr="Ähnliches Fot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0449"/>
          <a:stretch/>
        </p:blipFill>
        <p:spPr bwMode="auto">
          <a:xfrm>
            <a:off x="5519542" y="754467"/>
            <a:ext cx="1412756" cy="1277797"/>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Gerade Verbindung mit Pfeil 40"/>
          <p:cNvCxnSpPr/>
          <p:nvPr/>
        </p:nvCxnSpPr>
        <p:spPr>
          <a:xfrm flipV="1">
            <a:off x="4923081" y="1809874"/>
            <a:ext cx="667228" cy="62395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057" name="Grafik 20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6448" y="2382012"/>
            <a:ext cx="1591554" cy="1709801"/>
          </a:xfrm>
          <a:prstGeom prst="rect">
            <a:avLst/>
          </a:prstGeom>
        </p:spPr>
      </p:pic>
      <p:cxnSp>
        <p:nvCxnSpPr>
          <p:cNvPr id="46" name="Gerade Verbindung mit Pfeil 45"/>
          <p:cNvCxnSpPr/>
          <p:nvPr/>
        </p:nvCxnSpPr>
        <p:spPr>
          <a:xfrm>
            <a:off x="5643944" y="2977307"/>
            <a:ext cx="1017250" cy="25960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65" name="Textfeld 2064"/>
          <p:cNvSpPr txBox="1"/>
          <p:nvPr/>
        </p:nvSpPr>
        <p:spPr>
          <a:xfrm>
            <a:off x="3448725" y="4462285"/>
            <a:ext cx="1611980" cy="369332"/>
          </a:xfrm>
          <a:prstGeom prst="rect">
            <a:avLst/>
          </a:prstGeom>
          <a:noFill/>
        </p:spPr>
        <p:txBody>
          <a:bodyPr wrap="none" rtlCol="0">
            <a:spAutoFit/>
          </a:bodyPr>
          <a:lstStyle/>
          <a:p>
            <a:r>
              <a:rPr lang="de-DE" dirty="0">
                <a:solidFill>
                  <a:srgbClr val="0070C0"/>
                </a:solidFill>
                <a:latin typeface="+mj-lt"/>
              </a:rPr>
              <a:t>Neues Produkt</a:t>
            </a:r>
          </a:p>
        </p:txBody>
      </p:sp>
    </p:spTree>
    <p:extLst>
      <p:ext uri="{BB962C8B-B14F-4D97-AF65-F5344CB8AC3E}">
        <p14:creationId xmlns:p14="http://schemas.microsoft.com/office/powerpoint/2010/main" val="181647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Markenwerte</a:t>
            </a:r>
          </a:p>
        </p:txBody>
      </p:sp>
      <p:pic>
        <p:nvPicPr>
          <p:cNvPr id="5" name="Inhaltsplatzhalt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94068" y="1628571"/>
            <a:ext cx="2029601" cy="1658838"/>
          </a:xfrm>
        </p:spPr>
      </p:pic>
      <p:sp>
        <p:nvSpPr>
          <p:cNvPr id="4" name="Foliennummernplatzhalter 3"/>
          <p:cNvSpPr>
            <a:spLocks noGrp="1"/>
          </p:cNvSpPr>
          <p:nvPr>
            <p:ph type="sldNum" sz="quarter" idx="12"/>
          </p:nvPr>
        </p:nvSpPr>
        <p:spPr/>
        <p:txBody>
          <a:bodyPr/>
          <a:lstStyle/>
          <a:p>
            <a:fld id="{B76F5DBD-D1DA-4FC8-8E7F-A5DC7DA043D6}" type="slidenum">
              <a:rPr lang="de-DE" smtClean="0"/>
              <a:t>6</a:t>
            </a:fld>
            <a:endParaRPr lang="de-DE"/>
          </a:p>
        </p:txBody>
      </p:sp>
      <p:pic>
        <p:nvPicPr>
          <p:cNvPr id="6" name="Grafik 5"/>
          <p:cNvPicPr>
            <a:picLocks noChangeAspect="1"/>
          </p:cNvPicPr>
          <p:nvPr/>
        </p:nvPicPr>
        <p:blipFill>
          <a:blip r:embed="rId4"/>
          <a:stretch>
            <a:fillRect/>
          </a:stretch>
        </p:blipFill>
        <p:spPr>
          <a:xfrm>
            <a:off x="4323478" y="175786"/>
            <a:ext cx="1654725" cy="951126"/>
          </a:xfrm>
          <a:prstGeom prst="rect">
            <a:avLst/>
          </a:prstGeom>
        </p:spPr>
      </p:pic>
      <p:pic>
        <p:nvPicPr>
          <p:cNvPr id="7" name="Grafik 6"/>
          <p:cNvPicPr>
            <a:picLocks noChangeAspect="1"/>
          </p:cNvPicPr>
          <p:nvPr/>
        </p:nvPicPr>
        <p:blipFill>
          <a:blip r:embed="rId5"/>
          <a:stretch>
            <a:fillRect/>
          </a:stretch>
        </p:blipFill>
        <p:spPr>
          <a:xfrm>
            <a:off x="6642829" y="1377349"/>
            <a:ext cx="1395542" cy="867730"/>
          </a:xfrm>
          <a:prstGeom prst="rect">
            <a:avLst/>
          </a:prstGeom>
        </p:spPr>
      </p:pic>
      <p:pic>
        <p:nvPicPr>
          <p:cNvPr id="8" name="Grafik 7"/>
          <p:cNvPicPr>
            <a:picLocks noChangeAspect="1"/>
          </p:cNvPicPr>
          <p:nvPr/>
        </p:nvPicPr>
        <p:blipFill>
          <a:blip r:embed="rId6"/>
          <a:stretch>
            <a:fillRect/>
          </a:stretch>
        </p:blipFill>
        <p:spPr>
          <a:xfrm>
            <a:off x="6581730" y="3218649"/>
            <a:ext cx="1667628" cy="905283"/>
          </a:xfrm>
          <a:prstGeom prst="rect">
            <a:avLst/>
          </a:prstGeom>
        </p:spPr>
      </p:pic>
      <p:pic>
        <p:nvPicPr>
          <p:cNvPr id="9" name="Grafik 8"/>
          <p:cNvPicPr>
            <a:picLocks noChangeAspect="1"/>
          </p:cNvPicPr>
          <p:nvPr/>
        </p:nvPicPr>
        <p:blipFill>
          <a:blip r:embed="rId7"/>
          <a:stretch>
            <a:fillRect/>
          </a:stretch>
        </p:blipFill>
        <p:spPr>
          <a:xfrm>
            <a:off x="4218358" y="3887110"/>
            <a:ext cx="1474055" cy="996883"/>
          </a:xfrm>
          <a:prstGeom prst="rect">
            <a:avLst/>
          </a:prstGeom>
        </p:spPr>
      </p:pic>
      <p:pic>
        <p:nvPicPr>
          <p:cNvPr id="10" name="Grafik 9"/>
          <p:cNvPicPr>
            <a:picLocks noChangeAspect="1"/>
          </p:cNvPicPr>
          <p:nvPr/>
        </p:nvPicPr>
        <p:blipFill>
          <a:blip r:embed="rId8"/>
          <a:stretch>
            <a:fillRect/>
          </a:stretch>
        </p:blipFill>
        <p:spPr>
          <a:xfrm>
            <a:off x="2005110" y="3014705"/>
            <a:ext cx="1578425" cy="881287"/>
          </a:xfrm>
          <a:prstGeom prst="rect">
            <a:avLst/>
          </a:prstGeom>
        </p:spPr>
      </p:pic>
      <p:pic>
        <p:nvPicPr>
          <p:cNvPr id="11" name="Grafik 10"/>
          <p:cNvPicPr>
            <a:picLocks noChangeAspect="1"/>
          </p:cNvPicPr>
          <p:nvPr/>
        </p:nvPicPr>
        <p:blipFill>
          <a:blip r:embed="rId9"/>
          <a:stretch>
            <a:fillRect/>
          </a:stretch>
        </p:blipFill>
        <p:spPr>
          <a:xfrm>
            <a:off x="2114144" y="1307450"/>
            <a:ext cx="1469391" cy="937629"/>
          </a:xfrm>
          <a:prstGeom prst="rect">
            <a:avLst/>
          </a:prstGeom>
        </p:spPr>
      </p:pic>
      <p:sp>
        <p:nvSpPr>
          <p:cNvPr id="22" name="Pfeil nach unten 21"/>
          <p:cNvSpPr/>
          <p:nvPr/>
        </p:nvSpPr>
        <p:spPr>
          <a:xfrm rot="18215011">
            <a:off x="6057455" y="2835727"/>
            <a:ext cx="283942" cy="526171"/>
          </a:xfrm>
          <a:prstGeom prst="downArrow">
            <a:avLst>
              <a:gd name="adj1" fmla="val 45618"/>
              <a:gd name="adj2" fmla="val 4123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unten 22"/>
          <p:cNvSpPr/>
          <p:nvPr/>
        </p:nvSpPr>
        <p:spPr>
          <a:xfrm>
            <a:off x="4813414" y="3334327"/>
            <a:ext cx="283942" cy="526171"/>
          </a:xfrm>
          <a:prstGeom prst="downArrow">
            <a:avLst>
              <a:gd name="adj1" fmla="val 45618"/>
              <a:gd name="adj2" fmla="val 4123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unten 23"/>
          <p:cNvSpPr/>
          <p:nvPr/>
        </p:nvSpPr>
        <p:spPr>
          <a:xfrm rot="14790628">
            <a:off x="6008485" y="1717453"/>
            <a:ext cx="283942" cy="526171"/>
          </a:xfrm>
          <a:prstGeom prst="downArrow">
            <a:avLst>
              <a:gd name="adj1" fmla="val 45618"/>
              <a:gd name="adj2" fmla="val 4123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unten 24"/>
          <p:cNvSpPr/>
          <p:nvPr/>
        </p:nvSpPr>
        <p:spPr>
          <a:xfrm rot="3547852">
            <a:off x="3535227" y="2751620"/>
            <a:ext cx="283942" cy="526171"/>
          </a:xfrm>
          <a:prstGeom prst="downArrow">
            <a:avLst>
              <a:gd name="adj1" fmla="val 45618"/>
              <a:gd name="adj2" fmla="val 4123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unten 25"/>
          <p:cNvSpPr/>
          <p:nvPr/>
        </p:nvSpPr>
        <p:spPr>
          <a:xfrm rot="6871090">
            <a:off x="3739842" y="1792897"/>
            <a:ext cx="283942" cy="526171"/>
          </a:xfrm>
          <a:prstGeom prst="downArrow">
            <a:avLst>
              <a:gd name="adj1" fmla="val 45618"/>
              <a:gd name="adj2" fmla="val 4123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feil nach unten 26"/>
          <p:cNvSpPr/>
          <p:nvPr/>
        </p:nvSpPr>
        <p:spPr>
          <a:xfrm rot="10800000">
            <a:off x="4866898" y="1180704"/>
            <a:ext cx="283942" cy="526171"/>
          </a:xfrm>
          <a:prstGeom prst="downArrow">
            <a:avLst>
              <a:gd name="adj1" fmla="val 45618"/>
              <a:gd name="adj2" fmla="val 4123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1411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sp>
        <p:nvSpPr>
          <p:cNvPr id="4" name="Datumsplatzhalter 3"/>
          <p:cNvSpPr>
            <a:spLocks noGrp="1"/>
          </p:cNvSpPr>
          <p:nvPr>
            <p:ph type="dt" sz="half" idx="10"/>
          </p:nvPr>
        </p:nvSpPr>
        <p:spPr/>
        <p:txBody>
          <a:bodyPr/>
          <a:lstStyle/>
          <a:p>
            <a:fld id="{5F3E4900-8A5B-46AD-9652-BA892B321698}" type="datetime1">
              <a:rPr lang="de-DE" smtClean="0"/>
              <a:t>28.11.2019</a:t>
            </a:fld>
            <a:endParaRPr lang="de-DE"/>
          </a:p>
        </p:txBody>
      </p:sp>
      <p:sp>
        <p:nvSpPr>
          <p:cNvPr id="5" name="Fußzeilenplatzhalter 4"/>
          <p:cNvSpPr>
            <a:spLocks noGrp="1"/>
          </p:cNvSpPr>
          <p:nvPr>
            <p:ph type="ftr" sz="quarter" idx="11"/>
          </p:nvPr>
        </p:nvSpPr>
        <p:spPr/>
        <p:txBody>
          <a:bodyPr/>
          <a:lstStyle/>
          <a:p>
            <a:r>
              <a:rPr lang="it-IT"/>
              <a:t>Touristische Produktentwicklung | TMC</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7</a:t>
            </a:fld>
            <a:endParaRPr lang="de-DE"/>
          </a:p>
        </p:txBody>
      </p:sp>
      <p:sp>
        <p:nvSpPr>
          <p:cNvPr id="8" name="Rechteck 7"/>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Grafik 6"/>
          <p:cNvPicPr>
            <a:picLocks noChangeAspect="1"/>
          </p:cNvPicPr>
          <p:nvPr/>
        </p:nvPicPr>
        <p:blipFill rotWithShape="1">
          <a:blip r:embed="rId3"/>
          <a:srcRect l="248" r="1"/>
          <a:stretch/>
        </p:blipFill>
        <p:spPr>
          <a:xfrm>
            <a:off x="22670" y="423161"/>
            <a:ext cx="9121329" cy="4379832"/>
          </a:xfrm>
          <a:prstGeom prst="rect">
            <a:avLst/>
          </a:prstGeom>
        </p:spPr>
      </p:pic>
    </p:spTree>
    <p:extLst>
      <p:ext uri="{BB962C8B-B14F-4D97-AF65-F5344CB8AC3E}">
        <p14:creationId xmlns:p14="http://schemas.microsoft.com/office/powerpoint/2010/main" val="70353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t="2452" r="2684"/>
          <a:stretch/>
        </p:blipFill>
        <p:spPr>
          <a:xfrm>
            <a:off x="1256283" y="831559"/>
            <a:ext cx="6289583" cy="4139889"/>
          </a:xfrm>
          <a:prstGeom prst="rect">
            <a:avLst/>
          </a:prstGeom>
        </p:spPr>
      </p:pic>
      <p:sp>
        <p:nvSpPr>
          <p:cNvPr id="4" name="Datumsplatzhalter 3"/>
          <p:cNvSpPr>
            <a:spLocks noGrp="1"/>
          </p:cNvSpPr>
          <p:nvPr>
            <p:ph type="dt" sz="half" idx="10"/>
          </p:nvPr>
        </p:nvSpPr>
        <p:spPr/>
        <p:txBody>
          <a:bodyPr/>
          <a:lstStyle/>
          <a:p>
            <a:r>
              <a:rPr lang="de-DE"/>
              <a:t>05.06.2018</a:t>
            </a:r>
          </a:p>
        </p:txBody>
      </p:sp>
      <p:sp>
        <p:nvSpPr>
          <p:cNvPr id="5" name="Fußzeilenplatzhalter 4"/>
          <p:cNvSpPr>
            <a:spLocks noGrp="1"/>
          </p:cNvSpPr>
          <p:nvPr>
            <p:ph type="ftr" sz="quarter" idx="11"/>
          </p:nvPr>
        </p:nvSpPr>
        <p:spPr/>
        <p:txBody>
          <a:bodyPr/>
          <a:lstStyle/>
          <a:p>
            <a:r>
              <a:rPr lang="it-IT"/>
              <a:t>Product. Brand. Marketing &amp; Sales.</a:t>
            </a:r>
            <a:endParaRPr lang="de-DE"/>
          </a:p>
        </p:txBody>
      </p:sp>
      <p:sp>
        <p:nvSpPr>
          <p:cNvPr id="6" name="Foliennummernplatzhalter 5"/>
          <p:cNvSpPr>
            <a:spLocks noGrp="1"/>
          </p:cNvSpPr>
          <p:nvPr>
            <p:ph type="sldNum" sz="quarter" idx="12"/>
          </p:nvPr>
        </p:nvSpPr>
        <p:spPr/>
        <p:txBody>
          <a:bodyPr/>
          <a:lstStyle/>
          <a:p>
            <a:fld id="{B76F5DBD-D1DA-4FC8-8E7F-A5DC7DA043D6}" type="slidenum">
              <a:rPr lang="de-DE" smtClean="0"/>
              <a:t>8</a:t>
            </a:fld>
            <a:endParaRPr lang="de-DE"/>
          </a:p>
        </p:txBody>
      </p:sp>
      <p:sp>
        <p:nvSpPr>
          <p:cNvPr id="8" name="Titel 1"/>
          <p:cNvSpPr txBox="1">
            <a:spLocks/>
          </p:cNvSpPr>
          <p:nvPr/>
        </p:nvSpPr>
        <p:spPr>
          <a:xfrm>
            <a:off x="540704" y="412347"/>
            <a:ext cx="6800600" cy="535339"/>
          </a:xfrm>
          <a:prstGeom prst="rect">
            <a:avLst/>
          </a:prstGeom>
        </p:spPr>
        <p:txBody>
          <a:bodyPr vert="horz" lIns="0" tIns="0" rIns="0" bIns="0" rtlCol="0" anchor="t" anchorCtr="0">
            <a:noAutofit/>
          </a:bodyPr>
          <a:lstStyle>
            <a:lvl1pPr algn="l" defTabSz="914377" rtl="0" eaLnBrk="1" latinLnBrk="0" hangingPunct="1">
              <a:lnSpc>
                <a:spcPts val="2800"/>
              </a:lnSpc>
              <a:spcBef>
                <a:spcPct val="0"/>
              </a:spcBef>
              <a:buNone/>
              <a:defRPr sz="2600" kern="1200">
                <a:solidFill>
                  <a:schemeClr val="tx1"/>
                </a:solidFill>
                <a:latin typeface="+mj-lt"/>
                <a:ea typeface="+mj-ea"/>
                <a:cs typeface="+mj-cs"/>
              </a:defRPr>
            </a:lvl1pPr>
          </a:lstStyle>
          <a:p>
            <a:r>
              <a:rPr lang="de-DE" sz="1800" dirty="0"/>
              <a:t>Markenregeln 3 Zinnen Dolomites</a:t>
            </a:r>
          </a:p>
        </p:txBody>
      </p:sp>
    </p:spTree>
    <p:extLst>
      <p:ext uri="{BB962C8B-B14F-4D97-AF65-F5344CB8AC3E}">
        <p14:creationId xmlns:p14="http://schemas.microsoft.com/office/powerpoint/2010/main" val="3527702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srcRect t="2452" r="2684"/>
          <a:stretch/>
        </p:blipFill>
        <p:spPr>
          <a:xfrm>
            <a:off x="1256283" y="831559"/>
            <a:ext cx="6289583" cy="4139889"/>
          </a:xfrm>
          <a:prstGeom prst="rect">
            <a:avLst/>
          </a:prstGeom>
        </p:spPr>
      </p:pic>
      <p:sp>
        <p:nvSpPr>
          <p:cNvPr id="4" name="Datumsplatzhalter 3"/>
          <p:cNvSpPr>
            <a:spLocks noGrp="1"/>
          </p:cNvSpPr>
          <p:nvPr>
            <p:ph type="dt" sz="half" idx="10"/>
          </p:nvPr>
        </p:nvSpPr>
        <p:spPr/>
        <p:txBody>
          <a:bodyPr/>
          <a:lstStyle/>
          <a:p>
            <a:r>
              <a:rPr lang="de-DE" dirty="0"/>
              <a:t>05.06.2018</a:t>
            </a:r>
          </a:p>
        </p:txBody>
      </p:sp>
      <p:sp>
        <p:nvSpPr>
          <p:cNvPr id="5" name="Fußzeilenplatzhalter 4"/>
          <p:cNvSpPr>
            <a:spLocks noGrp="1"/>
          </p:cNvSpPr>
          <p:nvPr>
            <p:ph type="ftr" sz="quarter" idx="11"/>
          </p:nvPr>
        </p:nvSpPr>
        <p:spPr/>
        <p:txBody>
          <a:bodyPr/>
          <a:lstStyle/>
          <a:p>
            <a:r>
              <a:rPr lang="it-IT" dirty="0"/>
              <a:t>Product. Brand. Marketing &amp; Sales.</a:t>
            </a:r>
            <a:endParaRPr lang="de-DE" dirty="0"/>
          </a:p>
        </p:txBody>
      </p:sp>
      <p:sp>
        <p:nvSpPr>
          <p:cNvPr id="6" name="Foliennummernplatzhalter 5"/>
          <p:cNvSpPr>
            <a:spLocks noGrp="1"/>
          </p:cNvSpPr>
          <p:nvPr>
            <p:ph type="sldNum" sz="quarter" idx="12"/>
          </p:nvPr>
        </p:nvSpPr>
        <p:spPr/>
        <p:txBody>
          <a:bodyPr/>
          <a:lstStyle/>
          <a:p>
            <a:fld id="{B76F5DBD-D1DA-4FC8-8E7F-A5DC7DA043D6}" type="slidenum">
              <a:rPr lang="de-DE" smtClean="0"/>
              <a:t>9</a:t>
            </a:fld>
            <a:endParaRPr lang="de-DE"/>
          </a:p>
        </p:txBody>
      </p:sp>
      <p:sp>
        <p:nvSpPr>
          <p:cNvPr id="7" name="Rechteck 6"/>
          <p:cNvSpPr/>
          <p:nvPr/>
        </p:nvSpPr>
        <p:spPr>
          <a:xfrm>
            <a:off x="1126900" y="831559"/>
            <a:ext cx="3274173" cy="7332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1"/>
          <p:cNvSpPr txBox="1">
            <a:spLocks/>
          </p:cNvSpPr>
          <p:nvPr/>
        </p:nvSpPr>
        <p:spPr>
          <a:xfrm>
            <a:off x="540704" y="412347"/>
            <a:ext cx="6800600" cy="535339"/>
          </a:xfrm>
          <a:prstGeom prst="rect">
            <a:avLst/>
          </a:prstGeom>
        </p:spPr>
        <p:txBody>
          <a:bodyPr vert="horz" lIns="0" tIns="0" rIns="0" bIns="0" rtlCol="0" anchor="t" anchorCtr="0">
            <a:noAutofit/>
          </a:bodyPr>
          <a:lstStyle>
            <a:lvl1pPr algn="l" defTabSz="914377" rtl="0" eaLnBrk="1" latinLnBrk="0" hangingPunct="1">
              <a:lnSpc>
                <a:spcPts val="2800"/>
              </a:lnSpc>
              <a:spcBef>
                <a:spcPct val="0"/>
              </a:spcBef>
              <a:buNone/>
              <a:defRPr sz="2600" kern="1200">
                <a:solidFill>
                  <a:schemeClr val="tx1"/>
                </a:solidFill>
                <a:latin typeface="+mj-lt"/>
                <a:ea typeface="+mj-ea"/>
                <a:cs typeface="+mj-cs"/>
              </a:defRPr>
            </a:lvl1pPr>
          </a:lstStyle>
          <a:p>
            <a:r>
              <a:rPr lang="de-DE" sz="1800" dirty="0"/>
              <a:t>Markenregeln 3 Zinnen Dolomites</a:t>
            </a:r>
          </a:p>
        </p:txBody>
      </p:sp>
    </p:spTree>
    <p:extLst>
      <p:ext uri="{BB962C8B-B14F-4D97-AF65-F5344CB8AC3E}">
        <p14:creationId xmlns:p14="http://schemas.microsoft.com/office/powerpoint/2010/main" val="2567068560"/>
      </p:ext>
    </p:extLst>
  </p:cSld>
  <p:clrMapOvr>
    <a:masterClrMapping/>
  </p:clrMapOvr>
</p:sld>
</file>

<file path=ppt/theme/theme1.xml><?xml version="1.0" encoding="utf-8"?>
<a:theme xmlns:a="http://schemas.openxmlformats.org/drawingml/2006/main" name="3 Zinnen">
  <a:themeElements>
    <a:clrScheme name="3 Zinnen">
      <a:dk1>
        <a:sysClr val="windowText" lastClr="000000"/>
      </a:dk1>
      <a:lt1>
        <a:sysClr val="window" lastClr="FFFFFF"/>
      </a:lt1>
      <a:dk2>
        <a:srgbClr val="4C535B"/>
      </a:dk2>
      <a:lt2>
        <a:srgbClr val="687177"/>
      </a:lt2>
      <a:accent1>
        <a:srgbClr val="E80D32"/>
      </a:accent1>
      <a:accent2>
        <a:srgbClr val="0782BC"/>
      </a:accent2>
      <a:accent3>
        <a:srgbClr val="FFFFFF"/>
      </a:accent3>
      <a:accent4>
        <a:srgbClr val="FFFFFF"/>
      </a:accent4>
      <a:accent5>
        <a:srgbClr val="FFFFFF"/>
      </a:accent5>
      <a:accent6>
        <a:srgbClr val="FFFFFF"/>
      </a:accent6>
      <a:hlink>
        <a:srgbClr val="FFFFFF"/>
      </a:hlink>
      <a:folHlink>
        <a:srgbClr val="FFFFFF"/>
      </a:folHlink>
    </a:clrScheme>
    <a:fontScheme name="3 Zinnen">
      <a:majorFont>
        <a:latin typeface="Suedtirol"/>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651"/>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1042</Words>
  <Application>Microsoft Office PowerPoint</Application>
  <PresentationFormat>Bildschirmpräsentation (16:9)</PresentationFormat>
  <Paragraphs>131</Paragraphs>
  <Slides>21</Slides>
  <Notes>21</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Suedtirol</vt:lpstr>
      <vt:lpstr>Verdana</vt:lpstr>
      <vt:lpstr>3 Zinnen</vt:lpstr>
      <vt:lpstr>3 Zinnen Dolomites</vt:lpstr>
      <vt:lpstr>Ausgangssituation - Sommersaison 2015 Wandergebiet HELM:</vt:lpstr>
      <vt:lpstr>Sommersaison 2015</vt:lpstr>
      <vt:lpstr>Umsetzung des Produktes</vt:lpstr>
      <vt:lpstr>Produktentwicklung</vt:lpstr>
      <vt:lpstr>Markenwerte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Ergebnis: Olpers Bergwelt</vt:lpstr>
      <vt:lpstr>Erfolgsanalyse - Sommersaison 2019</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Zinnen Dolomites</dc:title>
  <dc:creator>Wolfgang Töchterle</dc:creator>
  <cp:lastModifiedBy>Mark Winkler | 3 Zinnen AG</cp:lastModifiedBy>
  <cp:revision>163</cp:revision>
  <cp:lastPrinted>2019-11-20T09:13:10Z</cp:lastPrinted>
  <dcterms:created xsi:type="dcterms:W3CDTF">2018-03-22T13:27:52Z</dcterms:created>
  <dcterms:modified xsi:type="dcterms:W3CDTF">2019-11-28T14:11:18Z</dcterms:modified>
</cp:coreProperties>
</file>