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95" r:id="rId6"/>
    <p:sldId id="296" r:id="rId7"/>
    <p:sldId id="272" r:id="rId8"/>
    <p:sldId id="294" r:id="rId9"/>
    <p:sldId id="277" r:id="rId10"/>
    <p:sldId id="283" r:id="rId11"/>
    <p:sldId id="281" r:id="rId12"/>
  </p:sldIdLst>
  <p:sldSz cx="12192000" cy="6858000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900"/>
    <a:srgbClr val="FFFF66"/>
    <a:srgbClr val="E9D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ov.bz\Dfs\Priv\Users\pb35512\NOEMI\HGV\Daten%20f&#252;r%20Tageszeitung%20Dolomit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v.bz\Dfs\priv\Users\pb35512\NOEMI\to%20do\Alf&#228;lliges\HGV\Betriebe%20Betten%20nach%20Gemeinde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ov.bz\Dfs\Priv\Users\pb35512\NOEMI\HGV\Tourismusentwicklung%20S&#252;dtirol%201960-2018%20(einzuf&#252;gen!!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b35512\AppData\Local\Microsoft\Windows\INetCache\Content.Outlook\056GKO82\Erweiterungen_Neuba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b35512\AppData\Local\Microsoft\Windows\INetCache\Content.Outlook\056GKO82\Erweiterungen_Neuba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'[Entwicklung der Betten_1985_2019.xlsx]Tabelle1'!$C$7</c:f>
              <c:strCache>
                <c:ptCount val="1"/>
                <c:pt idx="0">
                  <c:v>Betten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'[Entwicklung der Betten_1985_2019.xlsx]Tabelle1'!$F$6:$AX$6</c:f>
              <c:numCache>
                <c:formatCode>General</c:formatCode>
                <c:ptCount val="45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</c:numCache>
            </c:numRef>
          </c:cat>
          <c:val>
            <c:numRef>
              <c:f>'[Entwicklung der Betten_1985_2019.xlsx]Tabelle1'!$F$7:$AX$7</c:f>
              <c:numCache>
                <c:formatCode>_-* #,##0\ _€_-;\-* #,##0\ _€_-;_-* "-"??\ _€_-;_-@_-</c:formatCode>
                <c:ptCount val="45"/>
                <c:pt idx="0">
                  <c:v>180350</c:v>
                </c:pt>
                <c:pt idx="1">
                  <c:v>185796</c:v>
                </c:pt>
                <c:pt idx="2">
                  <c:v>191000</c:v>
                </c:pt>
                <c:pt idx="3">
                  <c:v>202478</c:v>
                </c:pt>
                <c:pt idx="4">
                  <c:v>201345</c:v>
                </c:pt>
                <c:pt idx="5">
                  <c:v>218728</c:v>
                </c:pt>
                <c:pt idx="6">
                  <c:v>233124</c:v>
                </c:pt>
                <c:pt idx="7">
                  <c:v>233124</c:v>
                </c:pt>
                <c:pt idx="8">
                  <c:v>233124</c:v>
                </c:pt>
                <c:pt idx="9">
                  <c:v>233124</c:v>
                </c:pt>
                <c:pt idx="10">
                  <c:v>229088</c:v>
                </c:pt>
                <c:pt idx="11">
                  <c:v>229000</c:v>
                </c:pt>
                <c:pt idx="12">
                  <c:v>228754</c:v>
                </c:pt>
                <c:pt idx="13">
                  <c:v>228541</c:v>
                </c:pt>
                <c:pt idx="14">
                  <c:v>228412</c:v>
                </c:pt>
                <c:pt idx="15">
                  <c:v>227879</c:v>
                </c:pt>
                <c:pt idx="16">
                  <c:v>227210</c:v>
                </c:pt>
                <c:pt idx="17">
                  <c:v>225012</c:v>
                </c:pt>
                <c:pt idx="18">
                  <c:v>221190</c:v>
                </c:pt>
                <c:pt idx="19">
                  <c:v>214242</c:v>
                </c:pt>
                <c:pt idx="20">
                  <c:v>213240</c:v>
                </c:pt>
                <c:pt idx="21">
                  <c:v>209236</c:v>
                </c:pt>
                <c:pt idx="22">
                  <c:v>210525</c:v>
                </c:pt>
                <c:pt idx="23">
                  <c:v>210912</c:v>
                </c:pt>
                <c:pt idx="24">
                  <c:v>211045</c:v>
                </c:pt>
                <c:pt idx="25">
                  <c:v>211421</c:v>
                </c:pt>
                <c:pt idx="26">
                  <c:v>211031</c:v>
                </c:pt>
                <c:pt idx="27">
                  <c:v>211459</c:v>
                </c:pt>
                <c:pt idx="28">
                  <c:v>211783</c:v>
                </c:pt>
                <c:pt idx="29">
                  <c:v>213553</c:v>
                </c:pt>
                <c:pt idx="30">
                  <c:v>214603</c:v>
                </c:pt>
                <c:pt idx="31">
                  <c:v>216329</c:v>
                </c:pt>
                <c:pt idx="32">
                  <c:v>217343</c:v>
                </c:pt>
                <c:pt idx="33">
                  <c:v>219018</c:v>
                </c:pt>
                <c:pt idx="34">
                  <c:v>219473</c:v>
                </c:pt>
                <c:pt idx="35">
                  <c:v>218964</c:v>
                </c:pt>
                <c:pt idx="36">
                  <c:v>219603</c:v>
                </c:pt>
                <c:pt idx="37">
                  <c:v>220600</c:v>
                </c:pt>
                <c:pt idx="38">
                  <c:v>220238</c:v>
                </c:pt>
                <c:pt idx="39">
                  <c:v>219050</c:v>
                </c:pt>
                <c:pt idx="40">
                  <c:v>219248</c:v>
                </c:pt>
                <c:pt idx="41">
                  <c:v>220595</c:v>
                </c:pt>
                <c:pt idx="42">
                  <c:v>222703</c:v>
                </c:pt>
                <c:pt idx="43">
                  <c:v>225278</c:v>
                </c:pt>
                <c:pt idx="44">
                  <c:v>227966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28-4812-84C5-0121ECD34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521624"/>
        <c:axId val="466524248"/>
      </c:lineChart>
      <c:catAx>
        <c:axId val="46652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6524248"/>
        <c:crosses val="autoZero"/>
        <c:auto val="1"/>
        <c:lblAlgn val="ctr"/>
        <c:lblOffset val="100"/>
        <c:noMultiLvlLbl val="0"/>
      </c:catAx>
      <c:valAx>
        <c:axId val="466524248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Bettenanzahl</a:t>
                </a:r>
              </a:p>
            </c:rich>
          </c:tx>
          <c:layout>
            <c:manualLayout>
              <c:xMode val="edge"/>
              <c:yMode val="edge"/>
              <c:x val="1.114594218042494E-2"/>
              <c:y val="0.42183182981639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,##0\ _€_-;\-* #,##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6521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Tabelle1!$G$36:$G$49</c:f>
              <c:numCache>
                <c:formatCode>General</c:formatCode>
                <c:ptCount val="14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 formatCode="mmm\-yy">
                  <c:v>43617</c:v>
                </c:pt>
              </c:numCache>
            </c:numRef>
          </c:cat>
          <c:val>
            <c:numRef>
              <c:f>Tabelle1!$H$36:$H$49</c:f>
              <c:numCache>
                <c:formatCode>General</c:formatCode>
                <c:ptCount val="14"/>
                <c:pt idx="1">
                  <c:v>217349</c:v>
                </c:pt>
                <c:pt idx="2">
                  <c:v>219021</c:v>
                </c:pt>
                <c:pt idx="3">
                  <c:v>219479</c:v>
                </c:pt>
                <c:pt idx="4">
                  <c:v>218970</c:v>
                </c:pt>
                <c:pt idx="5">
                  <c:v>219613</c:v>
                </c:pt>
                <c:pt idx="6">
                  <c:v>220605</c:v>
                </c:pt>
                <c:pt idx="7">
                  <c:v>220245</c:v>
                </c:pt>
                <c:pt idx="8">
                  <c:v>219058</c:v>
                </c:pt>
                <c:pt idx="9">
                  <c:v>219248</c:v>
                </c:pt>
                <c:pt idx="10">
                  <c:v>220598</c:v>
                </c:pt>
                <c:pt idx="11">
                  <c:v>222704</c:v>
                </c:pt>
                <c:pt idx="12">
                  <c:v>225147</c:v>
                </c:pt>
                <c:pt idx="13">
                  <c:v>227966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FB-4044-A667-63B9836CF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5418200"/>
        <c:axId val="1125418528"/>
      </c:lineChart>
      <c:catAx>
        <c:axId val="112541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25418528"/>
        <c:crosses val="autoZero"/>
        <c:auto val="1"/>
        <c:lblAlgn val="ctr"/>
        <c:lblOffset val="100"/>
        <c:noMultiLvlLbl val="0"/>
      </c:catAx>
      <c:valAx>
        <c:axId val="112541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25418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51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192242483361539E-2"/>
          <c:y val="6.6025812194036498E-2"/>
          <c:w val="0.93661992027014618"/>
          <c:h val="0.9054917668001780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669900"/>
            </a:solidFill>
            <a:ln>
              <a:noFill/>
            </a:ln>
            <a:effectLst/>
            <a:sp3d/>
          </c:spPr>
          <c:invertIfNegative val="0"/>
          <c:val>
            <c:numRef>
              <c:f>Tabelle1!$I$9:$I$124</c:f>
              <c:numCache>
                <c:formatCode>General</c:formatCode>
                <c:ptCount val="116"/>
                <c:pt idx="0" formatCode="0.0%">
                  <c:v>7.8225407810182945E-2</c:v>
                </c:pt>
                <c:pt idx="3" formatCode="0.0%">
                  <c:v>0.10173775671406005</c:v>
                </c:pt>
                <c:pt idx="5" formatCode="0.0%">
                  <c:v>9.9137931034482651E-2</c:v>
                </c:pt>
                <c:pt idx="8" formatCode="0.0%">
                  <c:v>0.10456219892320773</c:v>
                </c:pt>
                <c:pt idx="9" formatCode="0.0%">
                  <c:v>2.857142857142847E-2</c:v>
                </c:pt>
                <c:pt idx="10" formatCode="0.0%">
                  <c:v>0.43465045592705165</c:v>
                </c:pt>
                <c:pt idx="11" formatCode="0.0%">
                  <c:v>8.9006439742410404E-2</c:v>
                </c:pt>
                <c:pt idx="12" formatCode="0.0%">
                  <c:v>6.0848186846957697E-2</c:v>
                </c:pt>
                <c:pt idx="13" formatCode="0.0%">
                  <c:v>0.1476683937823835</c:v>
                </c:pt>
                <c:pt idx="14" formatCode="0.0%">
                  <c:v>5.6474215246636872E-2</c:v>
                </c:pt>
                <c:pt idx="15" formatCode="0.0%">
                  <c:v>6.7152724481964743E-2</c:v>
                </c:pt>
                <c:pt idx="16" formatCode="0.0%">
                  <c:v>0.19820051413881745</c:v>
                </c:pt>
                <c:pt idx="17" formatCode="0.0%">
                  <c:v>1.4661274014155623E-2</c:v>
                </c:pt>
                <c:pt idx="19" formatCode="0.0%">
                  <c:v>5.0251256281406143E-3</c:v>
                </c:pt>
                <c:pt idx="20" formatCode="0.0%">
                  <c:v>0.10571428571428565</c:v>
                </c:pt>
                <c:pt idx="22" formatCode="0.0%">
                  <c:v>9.7315436241610653E-2</c:v>
                </c:pt>
                <c:pt idx="23" formatCode="0.0%">
                  <c:v>0.18327402135231319</c:v>
                </c:pt>
                <c:pt idx="24" formatCode="0.0%">
                  <c:v>1.5884221673138077E-2</c:v>
                </c:pt>
                <c:pt idx="25" formatCode="0.0%">
                  <c:v>0.17534607778510214</c:v>
                </c:pt>
                <c:pt idx="26" formatCode="0.0%">
                  <c:v>0.29748743718592974</c:v>
                </c:pt>
                <c:pt idx="27" formatCode="0.0%">
                  <c:v>0.18900230490615733</c:v>
                </c:pt>
                <c:pt idx="28" formatCode="0.0%">
                  <c:v>0.15053763440860224</c:v>
                </c:pt>
                <c:pt idx="29" formatCode="0.0%">
                  <c:v>8.04624277456647E-2</c:v>
                </c:pt>
                <c:pt idx="31" formatCode="0.0%">
                  <c:v>3.3003300330032292E-3</c:v>
                </c:pt>
                <c:pt idx="32" formatCode="0.0%">
                  <c:v>0.10200097608589553</c:v>
                </c:pt>
                <c:pt idx="42" formatCode="0.0%">
                  <c:v>0.85714285714285721</c:v>
                </c:pt>
                <c:pt idx="44" formatCode="0.0%">
                  <c:v>1.0323014804845223</c:v>
                </c:pt>
                <c:pt idx="50" formatCode="0.0%">
                  <c:v>6.2953995157384979E-2</c:v>
                </c:pt>
                <c:pt idx="52" formatCode="0.0%">
                  <c:v>0.254942767950052</c:v>
                </c:pt>
                <c:pt idx="53" formatCode="0.0%">
                  <c:v>7.0645243560316207E-2</c:v>
                </c:pt>
                <c:pt idx="54" formatCode="0.0%">
                  <c:v>8.2224909310761873E-2</c:v>
                </c:pt>
                <c:pt idx="55" formatCode="0.0%">
                  <c:v>4.4444444444444731E-3</c:v>
                </c:pt>
                <c:pt idx="56" formatCode="0.0%">
                  <c:v>2.5045372050816805E-2</c:v>
                </c:pt>
                <c:pt idx="57" formatCode="0.0%">
                  <c:v>3.076923076923066E-2</c:v>
                </c:pt>
                <c:pt idx="58" formatCode="0.0%">
                  <c:v>0.56395348837209291</c:v>
                </c:pt>
                <c:pt idx="59" formatCode="0.0%">
                  <c:v>0.44664466446644657</c:v>
                </c:pt>
                <c:pt idx="62" formatCode="0.0%">
                  <c:v>0.31578947368421062</c:v>
                </c:pt>
                <c:pt idx="63" formatCode="0.0%">
                  <c:v>1.002004008016022E-2</c:v>
                </c:pt>
                <c:pt idx="64" formatCode="0.0%">
                  <c:v>1.8518518518518601E-2</c:v>
                </c:pt>
                <c:pt idx="67" formatCode="0.0%">
                  <c:v>0.22618276085547628</c:v>
                </c:pt>
                <c:pt idx="68" formatCode="0.0%">
                  <c:v>6.2229904926534241E-2</c:v>
                </c:pt>
                <c:pt idx="70" formatCode="0.0%">
                  <c:v>0.18604651162790709</c:v>
                </c:pt>
                <c:pt idx="71" formatCode="0.0%">
                  <c:v>8.9383770591824341E-2</c:v>
                </c:pt>
                <c:pt idx="72" formatCode="0.0%">
                  <c:v>3.6087605774016929E-2</c:v>
                </c:pt>
                <c:pt idx="74" formatCode="0.0%">
                  <c:v>4.0056717476072423E-2</c:v>
                </c:pt>
                <c:pt idx="76" formatCode="0.0%">
                  <c:v>0.12307692307692308</c:v>
                </c:pt>
                <c:pt idx="77" formatCode="0.0%">
                  <c:v>0.55777340455439983</c:v>
                </c:pt>
                <c:pt idx="79" formatCode="0.0%">
                  <c:v>4.8295972298159295E-2</c:v>
                </c:pt>
                <c:pt idx="80" formatCode="0.0%">
                  <c:v>0.22625482625482629</c:v>
                </c:pt>
                <c:pt idx="83" formatCode="0.0%">
                  <c:v>0.13119176066699367</c:v>
                </c:pt>
                <c:pt idx="84" formatCode="0.0%">
                  <c:v>8.8669950738916148E-2</c:v>
                </c:pt>
                <c:pt idx="85" formatCode="0.0%">
                  <c:v>0.16645569620253164</c:v>
                </c:pt>
                <c:pt idx="87" formatCode="0.0%">
                  <c:v>0.13201581027667975</c:v>
                </c:pt>
                <c:pt idx="88" formatCode="0.0%">
                  <c:v>2.4432809773123898E-2</c:v>
                </c:pt>
                <c:pt idx="90" formatCode="0.0%">
                  <c:v>3.2558139534883734E-2</c:v>
                </c:pt>
                <c:pt idx="93" formatCode="0.0%">
                  <c:v>0.16556291390728473</c:v>
                </c:pt>
                <c:pt idx="97" formatCode="0.0%">
                  <c:v>3.6520311858842858E-2</c:v>
                </c:pt>
                <c:pt idx="98" formatCode="0.0%">
                  <c:v>0.25045537340619317</c:v>
                </c:pt>
                <c:pt idx="99" formatCode="0.0%">
                  <c:v>3.1736644983244577E-2</c:v>
                </c:pt>
                <c:pt idx="100" formatCode="0.0%">
                  <c:v>0.12725903614457823</c:v>
                </c:pt>
                <c:pt idx="103" formatCode="0.0%">
                  <c:v>0.11309523809523814</c:v>
                </c:pt>
                <c:pt idx="104" formatCode="0.0%">
                  <c:v>0.11535125758889841</c:v>
                </c:pt>
                <c:pt idx="105" formatCode="0.0%">
                  <c:v>1.554907677356665E-2</c:v>
                </c:pt>
                <c:pt idx="107" formatCode="0.0%">
                  <c:v>1.8995929443690551E-2</c:v>
                </c:pt>
                <c:pt idx="108" formatCode="0.0%">
                  <c:v>0.35575679172056929</c:v>
                </c:pt>
                <c:pt idx="109" formatCode="0.0%">
                  <c:v>0.16933045356371501</c:v>
                </c:pt>
                <c:pt idx="110" formatCode="0.0%">
                  <c:v>0.10394265232974909</c:v>
                </c:pt>
                <c:pt idx="111" formatCode="0.0%">
                  <c:v>0</c:v>
                </c:pt>
                <c:pt idx="112" formatCode="0.0%">
                  <c:v>4.943273905996759E-2</c:v>
                </c:pt>
                <c:pt idx="115" formatCode="0.0%">
                  <c:v>2.4614649300991776E-2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2-4059-A633-DCE5A44EF2E0}"/>
            </c:ext>
          </c:extLst>
        </c:ser>
        <c:ser>
          <c:idx val="1"/>
          <c:order val="1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Tabelle1!$J$9:$J$124</c:f>
              <c:numCache>
                <c:formatCode>0.0%</c:formatCode>
                <c:ptCount val="116"/>
                <c:pt idx="1">
                  <c:v>-4.8446069469835429E-2</c:v>
                </c:pt>
                <c:pt idx="2">
                  <c:v>-6.3829787234042534E-2</c:v>
                </c:pt>
                <c:pt idx="4">
                  <c:v>-7.0539419087136901E-2</c:v>
                </c:pt>
                <c:pt idx="6">
                  <c:v>-0.13362068965517238</c:v>
                </c:pt>
                <c:pt idx="7">
                  <c:v>-8.8862559241706163E-2</c:v>
                </c:pt>
                <c:pt idx="18">
                  <c:v>-0.11352040816326525</c:v>
                </c:pt>
                <c:pt idx="21">
                  <c:v>-0.16921837228041903</c:v>
                </c:pt>
                <c:pt idx="30">
                  <c:v>-0.13589743589743586</c:v>
                </c:pt>
                <c:pt idx="33">
                  <c:v>-0.1920821114369502</c:v>
                </c:pt>
                <c:pt idx="34">
                  <c:v>-0.15997603355302581</c:v>
                </c:pt>
                <c:pt idx="35">
                  <c:v>-3.125E-2</c:v>
                </c:pt>
                <c:pt idx="36">
                  <c:v>-2.0522388059701524E-2</c:v>
                </c:pt>
                <c:pt idx="37">
                  <c:v>-7.1065989847715727E-2</c:v>
                </c:pt>
                <c:pt idx="38">
                  <c:v>-0.12984054669703871</c:v>
                </c:pt>
                <c:pt idx="39">
                  <c:v>-6.6046511627906979E-2</c:v>
                </c:pt>
                <c:pt idx="40">
                  <c:v>-6.3106796116504826E-2</c:v>
                </c:pt>
                <c:pt idx="41">
                  <c:v>-0.22850877192982455</c:v>
                </c:pt>
                <c:pt idx="43">
                  <c:v>-5.0625000000000031E-2</c:v>
                </c:pt>
                <c:pt idx="45">
                  <c:v>-3.6288659793814459E-2</c:v>
                </c:pt>
                <c:pt idx="46">
                  <c:v>-0.10606060606060608</c:v>
                </c:pt>
                <c:pt idx="47">
                  <c:v>-5.407047387606323E-2</c:v>
                </c:pt>
                <c:pt idx="48">
                  <c:v>-4.3956043956043911E-2</c:v>
                </c:pt>
                <c:pt idx="49">
                  <c:v>-1.5971889474525325E-3</c:v>
                </c:pt>
                <c:pt idx="51">
                  <c:v>-0.25952380952380949</c:v>
                </c:pt>
                <c:pt idx="60">
                  <c:v>-1.6485328058027937E-3</c:v>
                </c:pt>
                <c:pt idx="61">
                  <c:v>-7.041036717062632E-2</c:v>
                </c:pt>
                <c:pt idx="65">
                  <c:v>-0.10196779964221825</c:v>
                </c:pt>
                <c:pt idx="66">
                  <c:v>-6.3768115942029024E-2</c:v>
                </c:pt>
                <c:pt idx="69">
                  <c:v>-2.1621621621621623E-2</c:v>
                </c:pt>
                <c:pt idx="73">
                  <c:v>-0.11025641025641031</c:v>
                </c:pt>
                <c:pt idx="75">
                  <c:v>-0.11485148514851484</c:v>
                </c:pt>
                <c:pt idx="78">
                  <c:v>-1.601971657424528E-2</c:v>
                </c:pt>
                <c:pt idx="81">
                  <c:v>-0.14179104477611937</c:v>
                </c:pt>
                <c:pt idx="82">
                  <c:v>-6.4606741573033699E-2</c:v>
                </c:pt>
                <c:pt idx="86">
                  <c:v>-0.10133060388945747</c:v>
                </c:pt>
                <c:pt idx="89">
                  <c:v>-0.2533333333333333</c:v>
                </c:pt>
                <c:pt idx="91">
                  <c:v>-7.6923076923076872E-2</c:v>
                </c:pt>
                <c:pt idx="92">
                  <c:v>-8.1590498321714389E-2</c:v>
                </c:pt>
                <c:pt idx="94">
                  <c:v>-9.3289689034369849E-2</c:v>
                </c:pt>
                <c:pt idx="95">
                  <c:v>-4.0843214756258184E-2</c:v>
                </c:pt>
                <c:pt idx="96">
                  <c:v>-0.15104166666666663</c:v>
                </c:pt>
                <c:pt idx="101">
                  <c:v>-8.5763293310463173E-2</c:v>
                </c:pt>
                <c:pt idx="102">
                  <c:v>-7.6716016150740196E-2</c:v>
                </c:pt>
                <c:pt idx="106">
                  <c:v>-2.4844720496894457E-2</c:v>
                </c:pt>
                <c:pt idx="113">
                  <c:v>-8.6543271635817876E-2</c:v>
                </c:pt>
                <c:pt idx="114">
                  <c:v>-8.5301837270341241E-2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32-4059-A633-DCE5A44EF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gapDepth val="0"/>
        <c:shape val="box"/>
        <c:axId val="342565280"/>
        <c:axId val="1"/>
        <c:axId val="0"/>
      </c:bar3DChart>
      <c:catAx>
        <c:axId val="342565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>
            <a:glow rad="127000">
              <a:schemeClr val="tx1"/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2565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4470053222513849E-2"/>
          <c:y val="0.10141213314244812"/>
          <c:w val="0.92024979950422858"/>
          <c:h val="0.84649266284896207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6350" cap="flat" cmpd="sng" algn="ctr">
                <a:solidFill>
                  <a:schemeClr val="accent6"/>
                </a:solidFill>
                <a:prstDash val="solid"/>
                <a:round/>
              </a:ln>
              <a:effectLst/>
            </c:spPr>
          </c:marker>
          <c:dPt>
            <c:idx val="0"/>
            <c:bubble3D val="0"/>
            <c:spPr>
              <a:ln w="19050" cap="rnd" cmpd="sng" algn="ctr">
                <a:solidFill>
                  <a:schemeClr val="accent6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8D-4B59-95AD-D1A5ABCBFF6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1-FD8D-4B59-95AD-D1A5ABCBFF67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2-FD8D-4B59-95AD-D1A5ABCBF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'tab. 3'!$A$8:$A$66</c:f>
              <c:numCache>
                <c:formatCode>General</c:formatCod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numCache>
            </c:numRef>
          </c:cat>
          <c:val>
            <c:numRef>
              <c:f>'tab. 3'!$S$8:$S$66</c:f>
              <c:numCache>
                <c:formatCode>#,##0_);\-#,##0_);\-_);@_)</c:formatCode>
                <c:ptCount val="59"/>
                <c:pt idx="0">
                  <c:v>3792689</c:v>
                </c:pt>
                <c:pt idx="1">
                  <c:v>3426959</c:v>
                </c:pt>
                <c:pt idx="2">
                  <c:v>4846334</c:v>
                </c:pt>
                <c:pt idx="3">
                  <c:v>5316471</c:v>
                </c:pt>
                <c:pt idx="4">
                  <c:v>5421125</c:v>
                </c:pt>
                <c:pt idx="5">
                  <c:v>6111503</c:v>
                </c:pt>
                <c:pt idx="6">
                  <c:v>6724905</c:v>
                </c:pt>
                <c:pt idx="7">
                  <c:v>6557000</c:v>
                </c:pt>
                <c:pt idx="8">
                  <c:v>7408189</c:v>
                </c:pt>
                <c:pt idx="9">
                  <c:v>8707479</c:v>
                </c:pt>
                <c:pt idx="10">
                  <c:v>10206377</c:v>
                </c:pt>
                <c:pt idx="11">
                  <c:v>10293790</c:v>
                </c:pt>
                <c:pt idx="12">
                  <c:v>11811749</c:v>
                </c:pt>
                <c:pt idx="13">
                  <c:v>12224771</c:v>
                </c:pt>
                <c:pt idx="14">
                  <c:v>13098917</c:v>
                </c:pt>
                <c:pt idx="15">
                  <c:v>13935088</c:v>
                </c:pt>
                <c:pt idx="16">
                  <c:v>14388594</c:v>
                </c:pt>
                <c:pt idx="17">
                  <c:v>15560011</c:v>
                </c:pt>
                <c:pt idx="18">
                  <c:v>16939745</c:v>
                </c:pt>
                <c:pt idx="19">
                  <c:v>19540209</c:v>
                </c:pt>
                <c:pt idx="20">
                  <c:v>20169330</c:v>
                </c:pt>
                <c:pt idx="21">
                  <c:v>19286018</c:v>
                </c:pt>
                <c:pt idx="22">
                  <c:v>20486517</c:v>
                </c:pt>
                <c:pt idx="23">
                  <c:v>21060191</c:v>
                </c:pt>
                <c:pt idx="24">
                  <c:v>21161383</c:v>
                </c:pt>
                <c:pt idx="25">
                  <c:v>21470927</c:v>
                </c:pt>
                <c:pt idx="26">
                  <c:v>23118193</c:v>
                </c:pt>
                <c:pt idx="27">
                  <c:v>23698691</c:v>
                </c:pt>
                <c:pt idx="28">
                  <c:v>24352120</c:v>
                </c:pt>
                <c:pt idx="29">
                  <c:v>23696691</c:v>
                </c:pt>
                <c:pt idx="30">
                  <c:v>23167146</c:v>
                </c:pt>
                <c:pt idx="31">
                  <c:v>24840860</c:v>
                </c:pt>
                <c:pt idx="32">
                  <c:v>23642528</c:v>
                </c:pt>
                <c:pt idx="33">
                  <c:v>23407390</c:v>
                </c:pt>
                <c:pt idx="34">
                  <c:v>24827924</c:v>
                </c:pt>
                <c:pt idx="35">
                  <c:v>26011774</c:v>
                </c:pt>
                <c:pt idx="36">
                  <c:v>25273318</c:v>
                </c:pt>
                <c:pt idx="37">
                  <c:v>23343596</c:v>
                </c:pt>
                <c:pt idx="38">
                  <c:v>23263539</c:v>
                </c:pt>
                <c:pt idx="39">
                  <c:v>23332130</c:v>
                </c:pt>
                <c:pt idx="40">
                  <c:v>23649699</c:v>
                </c:pt>
                <c:pt idx="41">
                  <c:v>24699070</c:v>
                </c:pt>
                <c:pt idx="42">
                  <c:v>25308264</c:v>
                </c:pt>
                <c:pt idx="43">
                  <c:v>25676608</c:v>
                </c:pt>
                <c:pt idx="44">
                  <c:v>25698194</c:v>
                </c:pt>
                <c:pt idx="45">
                  <c:v>26150824</c:v>
                </c:pt>
                <c:pt idx="46">
                  <c:v>26418057</c:v>
                </c:pt>
                <c:pt idx="47">
                  <c:v>27310635</c:v>
                </c:pt>
                <c:pt idx="48">
                  <c:v>27721289</c:v>
                </c:pt>
                <c:pt idx="49">
                  <c:v>28086707</c:v>
                </c:pt>
                <c:pt idx="50">
                  <c:v>28580491</c:v>
                </c:pt>
                <c:pt idx="51">
                  <c:v>28881809</c:v>
                </c:pt>
                <c:pt idx="52">
                  <c:v>29409584</c:v>
                </c:pt>
                <c:pt idx="53">
                  <c:v>29025616</c:v>
                </c:pt>
                <c:pt idx="54">
                  <c:v>28437889</c:v>
                </c:pt>
                <c:pt idx="55">
                  <c:v>29475245</c:v>
                </c:pt>
                <c:pt idx="56">
                  <c:v>31352595</c:v>
                </c:pt>
                <c:pt idx="57">
                  <c:v>32440103</c:v>
                </c:pt>
                <c:pt idx="58">
                  <c:v>33329270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8D-4B59-95AD-D1A5ABCBF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327952"/>
        <c:axId val="1"/>
      </c:lineChart>
      <c:catAx>
        <c:axId val="62832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_);\-#,##0_);\-_);@_)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27952"/>
        <c:crosses val="autoZero"/>
        <c:crossBetween val="between"/>
      </c:valAx>
      <c:spPr>
        <a:solidFill>
          <a:schemeClr val="bg1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95300477694893E-2"/>
          <c:y val="0.11042866233736361"/>
          <c:w val="0.88043161911609158"/>
          <c:h val="0.69019217351969275"/>
        </c:manualLayout>
      </c:layout>
      <c:lineChart>
        <c:grouping val="standard"/>
        <c:varyColors val="0"/>
        <c:ser>
          <c:idx val="0"/>
          <c:order val="0"/>
          <c:tx>
            <c:strRef>
              <c:f>'Grafiken und Tabellen'!$B$29</c:f>
              <c:strCache>
                <c:ptCount val="1"/>
                <c:pt idx="0">
                  <c:v>Erweiterungen</c:v>
                </c:pt>
              </c:strCache>
            </c:strRef>
          </c:tx>
          <c:spPr>
            <a:ln w="28575" cap="rnd">
              <a:solidFill>
                <a:srgbClr val="669900"/>
              </a:solidFill>
              <a:round/>
            </a:ln>
            <a:effectLst/>
          </c:spPr>
          <c:marker>
            <c:symbol val="none"/>
          </c:marker>
          <c:cat>
            <c:numRef>
              <c:f>'Grafiken und Tabellen'!$E$28:$P$28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'Grafiken und Tabellen'!$E$29:$P$29</c:f>
              <c:numCache>
                <c:formatCode>#,##0</c:formatCode>
                <c:ptCount val="12"/>
                <c:pt idx="0">
                  <c:v>176322</c:v>
                </c:pt>
                <c:pt idx="1">
                  <c:v>168914</c:v>
                </c:pt>
                <c:pt idx="2">
                  <c:v>145752</c:v>
                </c:pt>
                <c:pt idx="3">
                  <c:v>233729</c:v>
                </c:pt>
                <c:pt idx="4">
                  <c:v>187421</c:v>
                </c:pt>
                <c:pt idx="5">
                  <c:v>308451</c:v>
                </c:pt>
                <c:pt idx="6">
                  <c:v>193606</c:v>
                </c:pt>
                <c:pt idx="7">
                  <c:v>216886</c:v>
                </c:pt>
                <c:pt idx="8">
                  <c:v>354661</c:v>
                </c:pt>
                <c:pt idx="9">
                  <c:v>350084</c:v>
                </c:pt>
                <c:pt idx="10">
                  <c:v>459666</c:v>
                </c:pt>
                <c:pt idx="11">
                  <c:v>323637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0F-46F7-94FF-4AEA77F6F1C9}"/>
            </c:ext>
          </c:extLst>
        </c:ser>
        <c:ser>
          <c:idx val="1"/>
          <c:order val="1"/>
          <c:tx>
            <c:strRef>
              <c:f>'Grafiken und Tabellen'!$B$30</c:f>
              <c:strCache>
                <c:ptCount val="1"/>
                <c:pt idx="0">
                  <c:v>Neubauten + Erweiterungen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'Grafiken und Tabellen'!$E$28:$P$28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'Grafiken und Tabellen'!$E$30:$P$30</c:f>
              <c:numCache>
                <c:formatCode>#,##0</c:formatCode>
                <c:ptCount val="12"/>
                <c:pt idx="0">
                  <c:v>539928</c:v>
                </c:pt>
                <c:pt idx="1">
                  <c:v>308275</c:v>
                </c:pt>
                <c:pt idx="2">
                  <c:v>353917</c:v>
                </c:pt>
                <c:pt idx="3">
                  <c:v>415902</c:v>
                </c:pt>
                <c:pt idx="4">
                  <c:v>337679</c:v>
                </c:pt>
                <c:pt idx="5">
                  <c:v>502048</c:v>
                </c:pt>
                <c:pt idx="6">
                  <c:v>307803</c:v>
                </c:pt>
                <c:pt idx="7">
                  <c:v>318072</c:v>
                </c:pt>
                <c:pt idx="8">
                  <c:v>492150</c:v>
                </c:pt>
                <c:pt idx="9">
                  <c:v>633125</c:v>
                </c:pt>
                <c:pt idx="10">
                  <c:v>717953</c:v>
                </c:pt>
                <c:pt idx="11">
                  <c:v>485651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0F-46F7-94FF-4AEA77F6F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465904"/>
        <c:axId val="606472792"/>
      </c:lineChart>
      <c:catAx>
        <c:axId val="606465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Jahre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6472792"/>
        <c:crosses val="autoZero"/>
        <c:auto val="1"/>
        <c:lblAlgn val="ctr"/>
        <c:lblOffset val="100"/>
        <c:noMultiLvlLbl val="0"/>
      </c:catAx>
      <c:valAx>
        <c:axId val="606472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Kubikmeter</a:t>
                </a:r>
              </a:p>
            </c:rich>
          </c:tx>
          <c:layout>
            <c:manualLayout>
              <c:xMode val="edge"/>
              <c:yMode val="edge"/>
              <c:x val="9.1017815047043631E-3"/>
              <c:y val="0.374447592176586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646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'Grafiken und Tabellen'!$H$60</c:f>
              <c:strCache>
                <c:ptCount val="1"/>
                <c:pt idx="0">
                  <c:v>Erweiterungen</c:v>
                </c:pt>
              </c:strCache>
            </c:strRef>
          </c:tx>
          <c:spPr>
            <a:solidFill>
              <a:srgbClr val="669900"/>
            </a:solidFill>
            <a:ln>
              <a:noFill/>
            </a:ln>
            <a:effectLst/>
            <a:sp3d/>
          </c:spPr>
          <c:invertIfNegative val="0"/>
          <c:val>
            <c:numRef>
              <c:f>'Grafiken und Tabellen'!$I$60:$DT$60</c:f>
              <c:numCache>
                <c:formatCode>General</c:formatCode>
                <c:ptCount val="116"/>
                <c:pt idx="0">
                  <c:v>8868</c:v>
                </c:pt>
                <c:pt idx="1">
                  <c:v>13038</c:v>
                </c:pt>
                <c:pt idx="2">
                  <c:v>293</c:v>
                </c:pt>
                <c:pt idx="3">
                  <c:v>96365</c:v>
                </c:pt>
                <c:pt idx="4">
                  <c:v>71809</c:v>
                </c:pt>
                <c:pt idx="5">
                  <c:v>166966</c:v>
                </c:pt>
                <c:pt idx="6">
                  <c:v>7239</c:v>
                </c:pt>
                <c:pt idx="7">
                  <c:v>192699</c:v>
                </c:pt>
                <c:pt idx="8">
                  <c:v>10845</c:v>
                </c:pt>
                <c:pt idx="9">
                  <c:v>3136</c:v>
                </c:pt>
                <c:pt idx="10">
                  <c:v>52522</c:v>
                </c:pt>
                <c:pt idx="11">
                  <c:v>0</c:v>
                </c:pt>
                <c:pt idx="12">
                  <c:v>54123</c:v>
                </c:pt>
                <c:pt idx="13">
                  <c:v>982</c:v>
                </c:pt>
                <c:pt idx="14">
                  <c:v>43851</c:v>
                </c:pt>
                <c:pt idx="15">
                  <c:v>4261</c:v>
                </c:pt>
                <c:pt idx="16">
                  <c:v>21358</c:v>
                </c:pt>
                <c:pt idx="17">
                  <c:v>6675</c:v>
                </c:pt>
                <c:pt idx="18">
                  <c:v>118829</c:v>
                </c:pt>
                <c:pt idx="19">
                  <c:v>15634</c:v>
                </c:pt>
                <c:pt idx="20">
                  <c:v>45136</c:v>
                </c:pt>
                <c:pt idx="21">
                  <c:v>9289</c:v>
                </c:pt>
                <c:pt idx="22">
                  <c:v>2305</c:v>
                </c:pt>
                <c:pt idx="23">
                  <c:v>900</c:v>
                </c:pt>
                <c:pt idx="24">
                  <c:v>1434</c:v>
                </c:pt>
                <c:pt idx="25">
                  <c:v>90310</c:v>
                </c:pt>
                <c:pt idx="26">
                  <c:v>14135</c:v>
                </c:pt>
                <c:pt idx="27">
                  <c:v>12943</c:v>
                </c:pt>
                <c:pt idx="28">
                  <c:v>2124</c:v>
                </c:pt>
                <c:pt idx="29">
                  <c:v>8731</c:v>
                </c:pt>
                <c:pt idx="30">
                  <c:v>10970</c:v>
                </c:pt>
                <c:pt idx="31">
                  <c:v>0</c:v>
                </c:pt>
                <c:pt idx="32">
                  <c:v>10365</c:v>
                </c:pt>
                <c:pt idx="33">
                  <c:v>1741</c:v>
                </c:pt>
                <c:pt idx="34">
                  <c:v>1017</c:v>
                </c:pt>
                <c:pt idx="35">
                  <c:v>0</c:v>
                </c:pt>
                <c:pt idx="36">
                  <c:v>6883</c:v>
                </c:pt>
                <c:pt idx="37">
                  <c:v>62482</c:v>
                </c:pt>
                <c:pt idx="38">
                  <c:v>3755</c:v>
                </c:pt>
                <c:pt idx="39">
                  <c:v>17656</c:v>
                </c:pt>
                <c:pt idx="40">
                  <c:v>39254</c:v>
                </c:pt>
                <c:pt idx="41">
                  <c:v>0</c:v>
                </c:pt>
                <c:pt idx="42">
                  <c:v>0</c:v>
                </c:pt>
                <c:pt idx="43">
                  <c:v>23296</c:v>
                </c:pt>
                <c:pt idx="44">
                  <c:v>0</c:v>
                </c:pt>
                <c:pt idx="45">
                  <c:v>30968</c:v>
                </c:pt>
                <c:pt idx="46">
                  <c:v>46052</c:v>
                </c:pt>
                <c:pt idx="47">
                  <c:v>40051</c:v>
                </c:pt>
                <c:pt idx="48">
                  <c:v>18988</c:v>
                </c:pt>
                <c:pt idx="49">
                  <c:v>2291</c:v>
                </c:pt>
                <c:pt idx="50">
                  <c:v>32263</c:v>
                </c:pt>
                <c:pt idx="51">
                  <c:v>2633</c:v>
                </c:pt>
                <c:pt idx="52">
                  <c:v>1410</c:v>
                </c:pt>
                <c:pt idx="53">
                  <c:v>658</c:v>
                </c:pt>
                <c:pt idx="54">
                  <c:v>11837</c:v>
                </c:pt>
                <c:pt idx="55">
                  <c:v>94818</c:v>
                </c:pt>
                <c:pt idx="56">
                  <c:v>55941</c:v>
                </c:pt>
                <c:pt idx="57">
                  <c:v>15572</c:v>
                </c:pt>
                <c:pt idx="58">
                  <c:v>84666</c:v>
                </c:pt>
                <c:pt idx="59">
                  <c:v>3852</c:v>
                </c:pt>
                <c:pt idx="60">
                  <c:v>52385</c:v>
                </c:pt>
                <c:pt idx="61">
                  <c:v>15213</c:v>
                </c:pt>
                <c:pt idx="62">
                  <c:v>11521</c:v>
                </c:pt>
                <c:pt idx="63">
                  <c:v>1673</c:v>
                </c:pt>
                <c:pt idx="64">
                  <c:v>0</c:v>
                </c:pt>
                <c:pt idx="65">
                  <c:v>3529</c:v>
                </c:pt>
                <c:pt idx="66">
                  <c:v>9689</c:v>
                </c:pt>
                <c:pt idx="67">
                  <c:v>0</c:v>
                </c:pt>
                <c:pt idx="68">
                  <c:v>0</c:v>
                </c:pt>
                <c:pt idx="69">
                  <c:v>84106</c:v>
                </c:pt>
                <c:pt idx="70">
                  <c:v>26112</c:v>
                </c:pt>
                <c:pt idx="71">
                  <c:v>34822</c:v>
                </c:pt>
                <c:pt idx="72">
                  <c:v>3467</c:v>
                </c:pt>
                <c:pt idx="73">
                  <c:v>145823</c:v>
                </c:pt>
                <c:pt idx="74">
                  <c:v>5219</c:v>
                </c:pt>
                <c:pt idx="75">
                  <c:v>660</c:v>
                </c:pt>
                <c:pt idx="76">
                  <c:v>23134</c:v>
                </c:pt>
                <c:pt idx="77">
                  <c:v>16771</c:v>
                </c:pt>
                <c:pt idx="78">
                  <c:v>64342</c:v>
                </c:pt>
                <c:pt idx="79">
                  <c:v>59536</c:v>
                </c:pt>
                <c:pt idx="80">
                  <c:v>5989</c:v>
                </c:pt>
                <c:pt idx="81">
                  <c:v>29090</c:v>
                </c:pt>
                <c:pt idx="82">
                  <c:v>108</c:v>
                </c:pt>
                <c:pt idx="83">
                  <c:v>50014</c:v>
                </c:pt>
                <c:pt idx="84">
                  <c:v>6218</c:v>
                </c:pt>
                <c:pt idx="85">
                  <c:v>98857</c:v>
                </c:pt>
                <c:pt idx="86">
                  <c:v>10455</c:v>
                </c:pt>
                <c:pt idx="87">
                  <c:v>148758</c:v>
                </c:pt>
                <c:pt idx="88">
                  <c:v>15823</c:v>
                </c:pt>
                <c:pt idx="89">
                  <c:v>30726</c:v>
                </c:pt>
                <c:pt idx="90">
                  <c:v>2011</c:v>
                </c:pt>
                <c:pt idx="91">
                  <c:v>393</c:v>
                </c:pt>
                <c:pt idx="92">
                  <c:v>15760</c:v>
                </c:pt>
                <c:pt idx="93">
                  <c:v>30052</c:v>
                </c:pt>
                <c:pt idx="94">
                  <c:v>576</c:v>
                </c:pt>
                <c:pt idx="95">
                  <c:v>2428</c:v>
                </c:pt>
                <c:pt idx="96">
                  <c:v>2181</c:v>
                </c:pt>
                <c:pt idx="97">
                  <c:v>45826</c:v>
                </c:pt>
                <c:pt idx="98">
                  <c:v>118640</c:v>
                </c:pt>
                <c:pt idx="99">
                  <c:v>114</c:v>
                </c:pt>
                <c:pt idx="100">
                  <c:v>12839</c:v>
                </c:pt>
                <c:pt idx="101">
                  <c:v>21481</c:v>
                </c:pt>
                <c:pt idx="102">
                  <c:v>1524</c:v>
                </c:pt>
                <c:pt idx="103">
                  <c:v>37312</c:v>
                </c:pt>
                <c:pt idx="104">
                  <c:v>3046</c:v>
                </c:pt>
                <c:pt idx="105">
                  <c:v>70936</c:v>
                </c:pt>
                <c:pt idx="106">
                  <c:v>17100</c:v>
                </c:pt>
                <c:pt idx="107">
                  <c:v>11530</c:v>
                </c:pt>
                <c:pt idx="108">
                  <c:v>4845</c:v>
                </c:pt>
                <c:pt idx="109">
                  <c:v>501</c:v>
                </c:pt>
                <c:pt idx="110">
                  <c:v>15939</c:v>
                </c:pt>
                <c:pt idx="111">
                  <c:v>484</c:v>
                </c:pt>
                <c:pt idx="112">
                  <c:v>29604</c:v>
                </c:pt>
                <c:pt idx="113">
                  <c:v>3800</c:v>
                </c:pt>
                <c:pt idx="114">
                  <c:v>14140</c:v>
                </c:pt>
                <c:pt idx="115">
                  <c:v>5808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07-4374-98CC-91DEB7870916}"/>
            </c:ext>
          </c:extLst>
        </c:ser>
        <c:ser>
          <c:idx val="1"/>
          <c:order val="1"/>
          <c:tx>
            <c:strRef>
              <c:f>'Grafiken und Tabellen'!$H$61</c:f>
              <c:strCache>
                <c:ptCount val="1"/>
                <c:pt idx="0">
                  <c:v>Neubauten + Erweiterungen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'Grafiken und Tabellen'!$I$61:$DT$61</c:f>
              <c:numCache>
                <c:formatCode>General</c:formatCode>
                <c:ptCount val="116"/>
                <c:pt idx="0">
                  <c:v>9573</c:v>
                </c:pt>
                <c:pt idx="1">
                  <c:v>14537</c:v>
                </c:pt>
                <c:pt idx="2">
                  <c:v>293</c:v>
                </c:pt>
                <c:pt idx="3">
                  <c:v>124244</c:v>
                </c:pt>
                <c:pt idx="4">
                  <c:v>146342</c:v>
                </c:pt>
                <c:pt idx="5">
                  <c:v>303989</c:v>
                </c:pt>
                <c:pt idx="6">
                  <c:v>7239</c:v>
                </c:pt>
                <c:pt idx="7">
                  <c:v>193533</c:v>
                </c:pt>
                <c:pt idx="8">
                  <c:v>23733</c:v>
                </c:pt>
                <c:pt idx="9">
                  <c:v>79361</c:v>
                </c:pt>
                <c:pt idx="10">
                  <c:v>94845</c:v>
                </c:pt>
                <c:pt idx="11">
                  <c:v>0</c:v>
                </c:pt>
                <c:pt idx="12">
                  <c:v>73848</c:v>
                </c:pt>
                <c:pt idx="13">
                  <c:v>982</c:v>
                </c:pt>
                <c:pt idx="14">
                  <c:v>130310</c:v>
                </c:pt>
                <c:pt idx="15">
                  <c:v>13077</c:v>
                </c:pt>
                <c:pt idx="16">
                  <c:v>66915</c:v>
                </c:pt>
                <c:pt idx="17">
                  <c:v>10173</c:v>
                </c:pt>
                <c:pt idx="18">
                  <c:v>215306</c:v>
                </c:pt>
                <c:pt idx="19">
                  <c:v>17635</c:v>
                </c:pt>
                <c:pt idx="20">
                  <c:v>51357</c:v>
                </c:pt>
                <c:pt idx="21">
                  <c:v>9379</c:v>
                </c:pt>
                <c:pt idx="22">
                  <c:v>2305</c:v>
                </c:pt>
                <c:pt idx="23">
                  <c:v>5421</c:v>
                </c:pt>
                <c:pt idx="24">
                  <c:v>1434</c:v>
                </c:pt>
                <c:pt idx="25">
                  <c:v>129540</c:v>
                </c:pt>
                <c:pt idx="26">
                  <c:v>53205</c:v>
                </c:pt>
                <c:pt idx="27">
                  <c:v>23771</c:v>
                </c:pt>
                <c:pt idx="28">
                  <c:v>2124</c:v>
                </c:pt>
                <c:pt idx="29">
                  <c:v>10742</c:v>
                </c:pt>
                <c:pt idx="30">
                  <c:v>44267</c:v>
                </c:pt>
                <c:pt idx="31">
                  <c:v>4940</c:v>
                </c:pt>
                <c:pt idx="32">
                  <c:v>13040</c:v>
                </c:pt>
                <c:pt idx="33">
                  <c:v>4418</c:v>
                </c:pt>
                <c:pt idx="34">
                  <c:v>21898</c:v>
                </c:pt>
                <c:pt idx="35">
                  <c:v>0</c:v>
                </c:pt>
                <c:pt idx="36">
                  <c:v>8753</c:v>
                </c:pt>
                <c:pt idx="37">
                  <c:v>77460</c:v>
                </c:pt>
                <c:pt idx="38">
                  <c:v>10175</c:v>
                </c:pt>
                <c:pt idx="39">
                  <c:v>38544</c:v>
                </c:pt>
                <c:pt idx="40">
                  <c:v>41161</c:v>
                </c:pt>
                <c:pt idx="41">
                  <c:v>0</c:v>
                </c:pt>
                <c:pt idx="42">
                  <c:v>0</c:v>
                </c:pt>
                <c:pt idx="43">
                  <c:v>37884</c:v>
                </c:pt>
                <c:pt idx="44">
                  <c:v>0</c:v>
                </c:pt>
                <c:pt idx="45">
                  <c:v>62596</c:v>
                </c:pt>
                <c:pt idx="46">
                  <c:v>97920</c:v>
                </c:pt>
                <c:pt idx="47">
                  <c:v>76804</c:v>
                </c:pt>
                <c:pt idx="48">
                  <c:v>32476</c:v>
                </c:pt>
                <c:pt idx="49">
                  <c:v>2291</c:v>
                </c:pt>
                <c:pt idx="50">
                  <c:v>139915</c:v>
                </c:pt>
                <c:pt idx="51">
                  <c:v>3917</c:v>
                </c:pt>
                <c:pt idx="52">
                  <c:v>1410</c:v>
                </c:pt>
                <c:pt idx="53">
                  <c:v>13377</c:v>
                </c:pt>
                <c:pt idx="54">
                  <c:v>18646</c:v>
                </c:pt>
                <c:pt idx="55">
                  <c:v>125982</c:v>
                </c:pt>
                <c:pt idx="56">
                  <c:v>72575</c:v>
                </c:pt>
                <c:pt idx="57">
                  <c:v>37657</c:v>
                </c:pt>
                <c:pt idx="58">
                  <c:v>102184</c:v>
                </c:pt>
                <c:pt idx="59">
                  <c:v>10176</c:v>
                </c:pt>
                <c:pt idx="60">
                  <c:v>52385</c:v>
                </c:pt>
                <c:pt idx="61">
                  <c:v>31453</c:v>
                </c:pt>
                <c:pt idx="62">
                  <c:v>23906</c:v>
                </c:pt>
                <c:pt idx="63">
                  <c:v>6985</c:v>
                </c:pt>
                <c:pt idx="64">
                  <c:v>0</c:v>
                </c:pt>
                <c:pt idx="65">
                  <c:v>6584</c:v>
                </c:pt>
                <c:pt idx="66">
                  <c:v>16117</c:v>
                </c:pt>
                <c:pt idx="67">
                  <c:v>0</c:v>
                </c:pt>
                <c:pt idx="68">
                  <c:v>0</c:v>
                </c:pt>
                <c:pt idx="69">
                  <c:v>214114</c:v>
                </c:pt>
                <c:pt idx="70">
                  <c:v>51244</c:v>
                </c:pt>
                <c:pt idx="71">
                  <c:v>54322</c:v>
                </c:pt>
                <c:pt idx="72">
                  <c:v>5181</c:v>
                </c:pt>
                <c:pt idx="73">
                  <c:v>181436</c:v>
                </c:pt>
                <c:pt idx="74">
                  <c:v>9883</c:v>
                </c:pt>
                <c:pt idx="75">
                  <c:v>660</c:v>
                </c:pt>
                <c:pt idx="76">
                  <c:v>80051</c:v>
                </c:pt>
                <c:pt idx="77">
                  <c:v>21972</c:v>
                </c:pt>
                <c:pt idx="78">
                  <c:v>156270</c:v>
                </c:pt>
                <c:pt idx="79">
                  <c:v>91480</c:v>
                </c:pt>
                <c:pt idx="80">
                  <c:v>18750</c:v>
                </c:pt>
                <c:pt idx="81">
                  <c:v>76810</c:v>
                </c:pt>
                <c:pt idx="82">
                  <c:v>108</c:v>
                </c:pt>
                <c:pt idx="83">
                  <c:v>93264</c:v>
                </c:pt>
                <c:pt idx="84">
                  <c:v>38513</c:v>
                </c:pt>
                <c:pt idx="85">
                  <c:v>178554</c:v>
                </c:pt>
                <c:pt idx="86">
                  <c:v>10455</c:v>
                </c:pt>
                <c:pt idx="87">
                  <c:v>191678</c:v>
                </c:pt>
                <c:pt idx="88">
                  <c:v>18623</c:v>
                </c:pt>
                <c:pt idx="89">
                  <c:v>66409</c:v>
                </c:pt>
                <c:pt idx="90">
                  <c:v>6751</c:v>
                </c:pt>
                <c:pt idx="91">
                  <c:v>11678</c:v>
                </c:pt>
                <c:pt idx="92">
                  <c:v>43657</c:v>
                </c:pt>
                <c:pt idx="93">
                  <c:v>36809</c:v>
                </c:pt>
                <c:pt idx="94">
                  <c:v>14411</c:v>
                </c:pt>
                <c:pt idx="95">
                  <c:v>7159</c:v>
                </c:pt>
                <c:pt idx="96">
                  <c:v>5296</c:v>
                </c:pt>
                <c:pt idx="97">
                  <c:v>49885</c:v>
                </c:pt>
                <c:pt idx="98">
                  <c:v>169533</c:v>
                </c:pt>
                <c:pt idx="99">
                  <c:v>2137</c:v>
                </c:pt>
                <c:pt idx="100">
                  <c:v>14451</c:v>
                </c:pt>
                <c:pt idx="101">
                  <c:v>64451</c:v>
                </c:pt>
                <c:pt idx="102">
                  <c:v>1524</c:v>
                </c:pt>
                <c:pt idx="103">
                  <c:v>58687</c:v>
                </c:pt>
                <c:pt idx="104">
                  <c:v>5926</c:v>
                </c:pt>
                <c:pt idx="105">
                  <c:v>115861</c:v>
                </c:pt>
                <c:pt idx="106">
                  <c:v>58226</c:v>
                </c:pt>
                <c:pt idx="107">
                  <c:v>11580</c:v>
                </c:pt>
                <c:pt idx="108">
                  <c:v>7831</c:v>
                </c:pt>
                <c:pt idx="109">
                  <c:v>501</c:v>
                </c:pt>
                <c:pt idx="110">
                  <c:v>15939</c:v>
                </c:pt>
                <c:pt idx="111">
                  <c:v>484</c:v>
                </c:pt>
                <c:pt idx="112">
                  <c:v>64308</c:v>
                </c:pt>
                <c:pt idx="113">
                  <c:v>3800</c:v>
                </c:pt>
                <c:pt idx="114">
                  <c:v>18582</c:v>
                </c:pt>
                <c:pt idx="115">
                  <c:v>10150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07-4374-98CC-91DEB7870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6647720"/>
        <c:axId val="796648048"/>
        <c:axId val="0"/>
      </c:bar3DChart>
      <c:catAx>
        <c:axId val="796647720"/>
        <c:scaling>
          <c:orientation val="minMax"/>
        </c:scaling>
        <c:delete val="1"/>
        <c:axPos val="b"/>
        <c:majorTickMark val="none"/>
        <c:minorTickMark val="none"/>
        <c:tickLblPos val="nextTo"/>
        <c:crossAx val="796648048"/>
        <c:crosses val="autoZero"/>
        <c:auto val="1"/>
        <c:lblAlgn val="ctr"/>
        <c:lblOffset val="100"/>
        <c:noMultiLvlLbl val="0"/>
      </c:catAx>
      <c:valAx>
        <c:axId val="79664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Kubikmeter</a:t>
                </a:r>
              </a:p>
            </c:rich>
          </c:tx>
          <c:layout>
            <c:manualLayout>
              <c:xMode val="edge"/>
              <c:yMode val="edge"/>
              <c:x val="1.0173793851705784E-2"/>
              <c:y val="0.37787261818896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664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53BCA-9E42-47EB-9C79-67A5E9F20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53DFA1-7622-4258-A6FB-DF258524D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695EC9-5082-4C1B-A14E-E8FC7923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701246-FB90-468F-8696-D913AEE3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179319-1CC4-4479-947F-8832956C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21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04FFC-3EF9-4AF5-820A-AE29D924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0ACDE67-05AE-4526-8C13-F9F10FDC0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39E2D4-82D2-4164-8249-AF2C54DD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D3F2C-3EE9-4312-969E-AB39D9DB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5F98BB-E83C-4ECB-A12E-7A49D1D3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20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A1D864F-A12B-4700-8F5C-FB9B795EC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00745D-F1F9-46A6-B24C-470A076B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C3C622-A8C2-456D-AD53-1741C174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9F86B6-DAA7-4F73-94EF-4121EEED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A472D0-BE7D-4973-A44C-7FC4A8F4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80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2AC76-DC7D-41BC-81F9-4620A5FC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1E0D63-9F14-4A05-BDA2-E4D910DA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6C90ED-9BA9-43D4-B3B3-C6C07166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033903-8CE1-46C8-84E0-FF4BDBCC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4DF719-AAE1-44DA-9D4C-F339B258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04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C24AF-D406-4CD8-B0E2-3D19F5A8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ABD0E8-E63F-4682-B317-63122B477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0496A1-5598-4743-803E-2BC3692C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77E41F-CE3F-4923-A4B4-D3A4B311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0C4BA-08F3-4B61-A074-7AB14376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72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44CC2-E368-488F-88E1-094A4DDF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9FEAE-61D1-4A59-BA52-E9373761C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B83A68-8BA5-4416-8E81-30415D50E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EE8505-253C-4C95-BF13-6A7F8A98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40F345-504A-4177-9D8B-16B0E1D8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31A77D-417E-488A-9D8C-5FFB1EE0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28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E8B1A-5373-4125-B084-525BE007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B5DFDC-9DD0-4196-A1A4-129E27A06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BAE804-15D5-485E-9924-3A0A2CB78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EE6696-FC6D-4257-AD9A-B2EAD1024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777A9DD-DC23-4CD2-A8FE-F54B2D116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4339EE8-1030-421F-9D68-5B809984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68FF75C-5062-4D8A-8590-135AE4C4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E16EE7-9F13-4047-A87B-C9718C09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36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641A5-BB80-459E-84CB-E27EB925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ABE72B-B5B2-4866-8231-E8A56BA4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720756B-B913-4122-B922-2A6530EB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9E65EB-25A2-4B8C-AB24-27524A2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68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FF6C229-11DD-4702-80B7-CB474AE6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4ACA3C-0963-48D2-8E64-63E1ED42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662648-6EFA-4B54-9E79-610D7F44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87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63B551-2CF3-455C-93EF-C9F6D9E0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1BFF1C-BDD7-4CC6-B037-D7930056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EDDEEE-D10A-432B-8C10-CD1E9EBFB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7AF0A1-BF90-4C25-BDD1-21F321AE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63A976-C463-42A0-BBFF-881797B3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B9B1C1-7387-4207-BF4F-2D531827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92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7E81F-D861-4FEB-9545-81BDE255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389B6E-55EE-40D2-A4F6-214A55337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2FA404-F15E-4600-BC2A-059441F3F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F9583-77BA-432F-8D0B-40FC5886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1D4776-67F7-48AF-9EFF-82795291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372AB8-C9CE-4536-9B35-089A91AE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82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BB17CD-CEA0-4332-9049-E61C6A18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753D9E-5FE7-4088-8C69-E16C4CDB4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9B8A23-1A08-47C7-ADD0-EEA57EA47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EBAC-142F-4A94-A383-0192F8A9D94C}" type="datetimeFigureOut">
              <a:rPr lang="de-DE" smtClean="0"/>
              <a:t>13.01.2020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25C771-D6D0-48D1-B9D8-A97964382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5568AE-4D37-4CC0-BBFA-569CF2FEE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FEF64-64E2-41EE-ADEC-5DCAC3F203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43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7E4A07C6-CA59-424C-AD47-5841956ED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7759"/>
            <a:ext cx="12191980" cy="6857990"/>
          </a:xfrm>
          <a:prstGeom prst="rect">
            <a:avLst/>
          </a:prstGeom>
        </p:spPr>
      </p:pic>
      <p:sp>
        <p:nvSpPr>
          <p:cNvPr id="3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9E2CF4-4798-4578-8974-60917E067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6288" y="3767179"/>
            <a:ext cx="3852041" cy="1601254"/>
          </a:xfrm>
        </p:spPr>
        <p:txBody>
          <a:bodyPr>
            <a:normAutofit/>
          </a:bodyPr>
          <a:lstStyle/>
          <a:p>
            <a:r>
              <a:rPr lang="de-DE" sz="3600" dirty="0" err="1">
                <a:latin typeface="Bahnschrift SemiLight Condensed" panose="020B0502040204020203" pitchFamily="34" charset="0"/>
              </a:rPr>
              <a:t>Overtourism</a:t>
            </a:r>
            <a:r>
              <a:rPr lang="de-DE" sz="3600" dirty="0">
                <a:latin typeface="Bahnschrift SemiLight Condensed" panose="020B0502040204020203" pitchFamily="34" charset="0"/>
              </a:rPr>
              <a:t>?</a:t>
            </a:r>
            <a:br>
              <a:rPr lang="de-DE" sz="500" dirty="0">
                <a:latin typeface="Bahnschrift SemiLight Condensed" panose="020B0502040204020203" pitchFamily="34" charset="0"/>
              </a:rPr>
            </a:br>
            <a:endParaRPr lang="de-DE" sz="4000" dirty="0">
              <a:latin typeface="Bahnschrift SemiLight Condensed" panose="020B0502040204020203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23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37B6823-E208-487B-BB51-FA94D27C2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636373"/>
              </p:ext>
            </p:extLst>
          </p:nvPr>
        </p:nvGraphicFramePr>
        <p:xfrm>
          <a:off x="1023063" y="908526"/>
          <a:ext cx="10404000" cy="5604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DFC1F5A7-F1F4-45BF-9BF3-BCC51310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1440"/>
            <a:ext cx="10515600" cy="902841"/>
          </a:xfrm>
        </p:spPr>
        <p:txBody>
          <a:bodyPr>
            <a:normAutofit/>
          </a:bodyPr>
          <a:lstStyle/>
          <a:p>
            <a:pPr algn="ctr"/>
            <a:r>
              <a:rPr lang="de-DE" sz="2300" dirty="0">
                <a:latin typeface="Bahnschrift SemiLight Condensed" panose="020B0502040204020203" pitchFamily="34" charset="0"/>
              </a:rPr>
              <a:t>Bautätigkeit des Gastgewerbes in den Gemeinden von 2007 - 2018</a:t>
            </a:r>
          </a:p>
        </p:txBody>
      </p:sp>
    </p:spTree>
    <p:extLst>
      <p:ext uri="{BB962C8B-B14F-4D97-AF65-F5344CB8AC3E}">
        <p14:creationId xmlns:p14="http://schemas.microsoft.com/office/powerpoint/2010/main" val="170863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C1B8698-BE37-4B0C-A39D-31526F8B8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F2309214-A057-4822-9C10-3FA470128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-2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5313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4DF920E-82A5-4D49-AC10-67BF454FD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8501E08-B15D-41CD-9A40-75487488D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5" y="365125"/>
            <a:ext cx="5528977" cy="3505126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AC8174-14D8-4E57-AA51-AA1C23F7A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5582"/>
            <a:ext cx="5528977" cy="341817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FF4E443-7136-49FA-BF8C-76CDB8557335}"/>
              </a:ext>
            </a:extLst>
          </p:cNvPr>
          <p:cNvSpPr txBox="1"/>
          <p:nvPr/>
        </p:nvSpPr>
        <p:spPr>
          <a:xfrm>
            <a:off x="6096000" y="606056"/>
            <a:ext cx="421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St.Magdalena</a:t>
            </a:r>
            <a:r>
              <a:rPr lang="de-DE" dirty="0"/>
              <a:t> in </a:t>
            </a:r>
            <a:r>
              <a:rPr lang="de-DE" dirty="0" err="1"/>
              <a:t>Obergsies</a:t>
            </a:r>
            <a:r>
              <a:rPr lang="de-DE" dirty="0"/>
              <a:t> 1924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37A86F-971F-4069-864C-EAB2CFB1CD1D}"/>
              </a:ext>
            </a:extLst>
          </p:cNvPr>
          <p:cNvSpPr txBox="1"/>
          <p:nvPr/>
        </p:nvSpPr>
        <p:spPr>
          <a:xfrm>
            <a:off x="2601432" y="6024424"/>
            <a:ext cx="421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St.Magdalena</a:t>
            </a:r>
            <a:r>
              <a:rPr lang="de-DE" dirty="0"/>
              <a:t> in </a:t>
            </a:r>
            <a:r>
              <a:rPr lang="de-DE" dirty="0" err="1"/>
              <a:t>Obergsies</a:t>
            </a:r>
            <a:r>
              <a:rPr lang="de-DE" dirty="0"/>
              <a:t> heute</a:t>
            </a:r>
          </a:p>
        </p:txBody>
      </p:sp>
    </p:spTree>
    <p:extLst>
      <p:ext uri="{BB962C8B-B14F-4D97-AF65-F5344CB8AC3E}">
        <p14:creationId xmlns:p14="http://schemas.microsoft.com/office/powerpoint/2010/main" val="136380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9BE68B72-7FDD-430D-9D0A-BC68637135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2025" y="1112042"/>
          <a:ext cx="10201275" cy="525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CF00506-9138-4CA3-8372-F173C15F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68" y="136392"/>
            <a:ext cx="10666228" cy="964241"/>
          </a:xfrm>
        </p:spPr>
        <p:txBody>
          <a:bodyPr>
            <a:normAutofit/>
          </a:bodyPr>
          <a:lstStyle/>
          <a:p>
            <a:pPr algn="ctr"/>
            <a:r>
              <a:rPr lang="de-DE" sz="2300" dirty="0">
                <a:latin typeface="Bahnschrift SemiLight Condensed" panose="020B0502040204020203" pitchFamily="34" charset="0"/>
              </a:rPr>
              <a:t>Entwicklung der Bettenanzahl in Südtirol 1975 - Juni 2019 </a:t>
            </a:r>
          </a:p>
        </p:txBody>
      </p:sp>
      <p:sp>
        <p:nvSpPr>
          <p:cNvPr id="8" name="Flussdiagramm: Verbinder 7">
            <a:extLst>
              <a:ext uri="{FF2B5EF4-FFF2-40B4-BE49-F238E27FC236}">
                <a16:creationId xmlns:a16="http://schemas.microsoft.com/office/drawing/2014/main" id="{8B63C705-B180-4D5C-ABDC-34870E6F06C0}"/>
              </a:ext>
            </a:extLst>
          </p:cNvPr>
          <p:cNvSpPr/>
          <p:nvPr/>
        </p:nvSpPr>
        <p:spPr>
          <a:xfrm>
            <a:off x="3880901" y="1544312"/>
            <a:ext cx="172720" cy="162560"/>
          </a:xfrm>
          <a:prstGeom prst="flowChartConnector">
            <a:avLst/>
          </a:prstGeom>
          <a:solidFill>
            <a:srgbClr val="FB5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21B5F4CB-D4C4-48F8-A347-29A558FA65F5}"/>
              </a:ext>
            </a:extLst>
          </p:cNvPr>
          <p:cNvSpPr txBox="1"/>
          <p:nvPr/>
        </p:nvSpPr>
        <p:spPr>
          <a:xfrm>
            <a:off x="6047593" y="2062838"/>
            <a:ext cx="1178529" cy="6513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Qualitative und quantitative Erweiterungen</a:t>
            </a:r>
          </a:p>
        </p:txBody>
      </p:sp>
      <p:sp>
        <p:nvSpPr>
          <p:cNvPr id="11" name="Flussdiagramm: Verbinder 10">
            <a:extLst>
              <a:ext uri="{FF2B5EF4-FFF2-40B4-BE49-F238E27FC236}">
                <a16:creationId xmlns:a16="http://schemas.microsoft.com/office/drawing/2014/main" id="{9AF35B60-5DFD-4059-89BF-37552E5EDC8A}"/>
              </a:ext>
            </a:extLst>
          </p:cNvPr>
          <p:cNvSpPr/>
          <p:nvPr/>
        </p:nvSpPr>
        <p:spPr>
          <a:xfrm>
            <a:off x="6249537" y="2759070"/>
            <a:ext cx="172702" cy="162593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48134BF8-DEA6-493E-9FBF-2BD32B1FF717}"/>
              </a:ext>
            </a:extLst>
          </p:cNvPr>
          <p:cNvSpPr/>
          <p:nvPr/>
        </p:nvSpPr>
        <p:spPr>
          <a:xfrm>
            <a:off x="6586951" y="2677773"/>
            <a:ext cx="172702" cy="162594"/>
          </a:xfrm>
          <a:prstGeom prst="flowChartConnector">
            <a:avLst/>
          </a:prstGeom>
          <a:solidFill>
            <a:srgbClr val="FB5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id="{EECFDD40-7B43-4500-B04B-F3703308B19A}"/>
              </a:ext>
            </a:extLst>
          </p:cNvPr>
          <p:cNvSpPr txBox="1"/>
          <p:nvPr/>
        </p:nvSpPr>
        <p:spPr>
          <a:xfrm>
            <a:off x="6704708" y="2759070"/>
            <a:ext cx="1239507" cy="61979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229.088 höchstmögliche Bettenanzahl</a:t>
            </a:r>
          </a:p>
        </p:txBody>
      </p:sp>
      <p:sp>
        <p:nvSpPr>
          <p:cNvPr id="14" name="Flussdiagramm: Verbinder 13">
            <a:extLst>
              <a:ext uri="{FF2B5EF4-FFF2-40B4-BE49-F238E27FC236}">
                <a16:creationId xmlns:a16="http://schemas.microsoft.com/office/drawing/2014/main" id="{89D1E54A-99DE-4FC2-81F8-67AC799EB33C}"/>
              </a:ext>
            </a:extLst>
          </p:cNvPr>
          <p:cNvSpPr/>
          <p:nvPr/>
        </p:nvSpPr>
        <p:spPr>
          <a:xfrm>
            <a:off x="8191352" y="2423488"/>
            <a:ext cx="172703" cy="162542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5" name="Textfeld 2">
            <a:extLst>
              <a:ext uri="{FF2B5EF4-FFF2-40B4-BE49-F238E27FC236}">
                <a16:creationId xmlns:a16="http://schemas.microsoft.com/office/drawing/2014/main" id="{AF3E4469-A19A-41D6-8E00-907D040F0BEF}"/>
              </a:ext>
            </a:extLst>
          </p:cNvPr>
          <p:cNvSpPr txBox="1"/>
          <p:nvPr/>
        </p:nvSpPr>
        <p:spPr>
          <a:xfrm>
            <a:off x="8408322" y="2423488"/>
            <a:ext cx="1574784" cy="6197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Ausweisung neuer Tourismuszonen für alle möglich </a:t>
            </a:r>
          </a:p>
        </p:txBody>
      </p:sp>
      <p:sp>
        <p:nvSpPr>
          <p:cNvPr id="18" name="Flussdiagramm: Verbinder 17">
            <a:extLst>
              <a:ext uri="{FF2B5EF4-FFF2-40B4-BE49-F238E27FC236}">
                <a16:creationId xmlns:a16="http://schemas.microsoft.com/office/drawing/2014/main" id="{58F68296-9E28-40B6-8523-7BDCFD125A7C}"/>
              </a:ext>
            </a:extLst>
          </p:cNvPr>
          <p:cNvSpPr/>
          <p:nvPr/>
        </p:nvSpPr>
        <p:spPr>
          <a:xfrm>
            <a:off x="3328567" y="1544312"/>
            <a:ext cx="172720" cy="16256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275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AB3E252-1779-4D7F-ABFC-0A70CA593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3739"/>
              </p:ext>
            </p:extLst>
          </p:nvPr>
        </p:nvGraphicFramePr>
        <p:xfrm>
          <a:off x="680720" y="955040"/>
          <a:ext cx="10673080" cy="536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1">
            <a:extLst>
              <a:ext uri="{FF2B5EF4-FFF2-40B4-BE49-F238E27FC236}">
                <a16:creationId xmlns:a16="http://schemas.microsoft.com/office/drawing/2014/main" id="{EC624CFC-58B1-485E-9916-84D6EB0B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68" y="136392"/>
            <a:ext cx="10666228" cy="964241"/>
          </a:xfrm>
        </p:spPr>
        <p:txBody>
          <a:bodyPr>
            <a:normAutofit/>
          </a:bodyPr>
          <a:lstStyle/>
          <a:p>
            <a:pPr algn="ctr"/>
            <a:r>
              <a:rPr lang="de-DE" sz="2300" dirty="0">
                <a:latin typeface="Bahnschrift SemiLight Condensed" panose="020B0502040204020203" pitchFamily="34" charset="0"/>
              </a:rPr>
              <a:t>Zu und Abnahme der Betten in Südtirols von 2007 bis Juni 2019: </a:t>
            </a:r>
          </a:p>
        </p:txBody>
      </p:sp>
    </p:spTree>
    <p:extLst>
      <p:ext uri="{BB962C8B-B14F-4D97-AF65-F5344CB8AC3E}">
        <p14:creationId xmlns:p14="http://schemas.microsoft.com/office/powerpoint/2010/main" val="108689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33106-9806-4801-9C13-F1E747C6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5" y="72342"/>
            <a:ext cx="10515600" cy="1116530"/>
          </a:xfrm>
        </p:spPr>
        <p:txBody>
          <a:bodyPr>
            <a:normAutofit/>
          </a:bodyPr>
          <a:lstStyle/>
          <a:p>
            <a:pPr algn="ctr"/>
            <a:r>
              <a:rPr lang="de-DE" sz="2300" dirty="0">
                <a:latin typeface="Bahnschrift SemiLight Condensed" panose="020B0502040204020203" pitchFamily="34" charset="0"/>
              </a:rPr>
              <a:t>Unterschiedlicher Bettenwachstum je nach Gemeinde in Prozente: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A132DF9-62D3-442C-84A6-A76883825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51501"/>
              </p:ext>
            </p:extLst>
          </p:nvPr>
        </p:nvGraphicFramePr>
        <p:xfrm>
          <a:off x="714375" y="819150"/>
          <a:ext cx="10772775" cy="578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468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803CE88-FA4F-4C21-90F9-274A5875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86" y="-120015"/>
            <a:ext cx="10666228" cy="1019730"/>
          </a:xfrm>
        </p:spPr>
        <p:txBody>
          <a:bodyPr>
            <a:normAutofit/>
          </a:bodyPr>
          <a:lstStyle/>
          <a:p>
            <a:pPr algn="ctr"/>
            <a:r>
              <a:rPr lang="de-DE" sz="2300" dirty="0">
                <a:latin typeface="Bahnschrift SemiLight Condensed" panose="020B0502040204020203" pitchFamily="34" charset="0"/>
              </a:rPr>
              <a:t>Nächtigungen 1960-2018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FFDC4B5-ED64-48BA-9DE7-85680DE0D7A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" y="749078"/>
          <a:ext cx="10972800" cy="55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074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AE27F-B007-47BA-BADF-4F7301389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280"/>
            <a:ext cx="10515600" cy="902841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600" dirty="0">
                <a:latin typeface="Bahnschrift SemiLight Condensed" panose="020B0502040204020203" pitchFamily="34" charset="0"/>
              </a:rPr>
              <a:t>Bautätigkeit des Gastgewerbes in Südtirol von 2007 - 2018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652F5D89-682A-40D6-872B-89F15B9C4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468752"/>
              </p:ext>
            </p:extLst>
          </p:nvPr>
        </p:nvGraphicFramePr>
        <p:xfrm>
          <a:off x="322580" y="889000"/>
          <a:ext cx="11546840" cy="54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741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</Words>
  <Application>Microsoft Office PowerPoint</Application>
  <PresentationFormat>Breitbild</PresentationFormat>
  <Paragraphs>16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Bahnschrift SemiLight Condensed</vt:lpstr>
      <vt:lpstr>Calibri</vt:lpstr>
      <vt:lpstr>Calibri Light</vt:lpstr>
      <vt:lpstr>Office</vt:lpstr>
      <vt:lpstr>Overtourism? </vt:lpstr>
      <vt:lpstr>PowerPoint-Präsentation</vt:lpstr>
      <vt:lpstr>PowerPoint-Präsentation</vt:lpstr>
      <vt:lpstr>PowerPoint-Präsentation</vt:lpstr>
      <vt:lpstr>Entwicklung der Bettenanzahl in Südtirol 1975 - Juni 2019 </vt:lpstr>
      <vt:lpstr>Zu und Abnahme der Betten in Südtirols von 2007 bis Juni 2019: </vt:lpstr>
      <vt:lpstr>Unterschiedlicher Bettenwachstum je nach Gemeinde in Prozente:</vt:lpstr>
      <vt:lpstr>Nächtigungen 1960-2018</vt:lpstr>
      <vt:lpstr>Bautätigkeit des Gastgewerbes in Südtirol von 2007 - 2018 </vt:lpstr>
      <vt:lpstr>Bautätigkeit des Gastgewerbes in den Gemeinden von 2007 - 2018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Bezirksversammlung Pustertal</dc:title>
  <dc:creator>Prinoth, Noemi</dc:creator>
  <cp:lastModifiedBy>Prinoth, Noemi</cp:lastModifiedBy>
  <cp:revision>36</cp:revision>
  <cp:lastPrinted>2019-10-02T08:35:49Z</cp:lastPrinted>
  <dcterms:created xsi:type="dcterms:W3CDTF">2019-10-01T11:50:17Z</dcterms:created>
  <dcterms:modified xsi:type="dcterms:W3CDTF">2020-01-13T15:31:13Z</dcterms:modified>
</cp:coreProperties>
</file>